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67"/>
  </p:notesMasterIdLst>
  <p:sldIdLst>
    <p:sldId id="267" r:id="rId2"/>
    <p:sldId id="298" r:id="rId3"/>
    <p:sldId id="299" r:id="rId4"/>
    <p:sldId id="301" r:id="rId5"/>
    <p:sldId id="302" r:id="rId6"/>
    <p:sldId id="303" r:id="rId7"/>
    <p:sldId id="332" r:id="rId8"/>
    <p:sldId id="363" r:id="rId9"/>
    <p:sldId id="333" r:id="rId10"/>
    <p:sldId id="335" r:id="rId11"/>
    <p:sldId id="336" r:id="rId12"/>
    <p:sldId id="337" r:id="rId13"/>
    <p:sldId id="338" r:id="rId14"/>
    <p:sldId id="339" r:id="rId15"/>
    <p:sldId id="340" r:id="rId16"/>
    <p:sldId id="341" r:id="rId17"/>
    <p:sldId id="342" r:id="rId18"/>
    <p:sldId id="334" r:id="rId19"/>
    <p:sldId id="304" r:id="rId20"/>
    <p:sldId id="308" r:id="rId21"/>
    <p:sldId id="305" r:id="rId22"/>
    <p:sldId id="306" r:id="rId23"/>
    <p:sldId id="307" r:id="rId24"/>
    <p:sldId id="309" r:id="rId25"/>
    <p:sldId id="310" r:id="rId26"/>
    <p:sldId id="311" r:id="rId27"/>
    <p:sldId id="312" r:id="rId28"/>
    <p:sldId id="313" r:id="rId29"/>
    <p:sldId id="314" r:id="rId30"/>
    <p:sldId id="315" r:id="rId31"/>
    <p:sldId id="316" r:id="rId32"/>
    <p:sldId id="317" r:id="rId33"/>
    <p:sldId id="318" r:id="rId34"/>
    <p:sldId id="319" r:id="rId35"/>
    <p:sldId id="320" r:id="rId36"/>
    <p:sldId id="321" r:id="rId37"/>
    <p:sldId id="322" r:id="rId38"/>
    <p:sldId id="323" r:id="rId39"/>
    <p:sldId id="324" r:id="rId40"/>
    <p:sldId id="325" r:id="rId41"/>
    <p:sldId id="326" r:id="rId42"/>
    <p:sldId id="329" r:id="rId43"/>
    <p:sldId id="330" r:id="rId44"/>
    <p:sldId id="331" r:id="rId45"/>
    <p:sldId id="345" r:id="rId46"/>
    <p:sldId id="344" r:id="rId47"/>
    <p:sldId id="350" r:id="rId48"/>
    <p:sldId id="346" r:id="rId49"/>
    <p:sldId id="347" r:id="rId50"/>
    <p:sldId id="351" r:id="rId51"/>
    <p:sldId id="348" r:id="rId52"/>
    <p:sldId id="362" r:id="rId53"/>
    <p:sldId id="349" r:id="rId54"/>
    <p:sldId id="352" r:id="rId55"/>
    <p:sldId id="353" r:id="rId56"/>
    <p:sldId id="354" r:id="rId57"/>
    <p:sldId id="355" r:id="rId58"/>
    <p:sldId id="356" r:id="rId59"/>
    <p:sldId id="357" r:id="rId60"/>
    <p:sldId id="358" r:id="rId61"/>
    <p:sldId id="359" r:id="rId62"/>
    <p:sldId id="360" r:id="rId63"/>
    <p:sldId id="364" r:id="rId64"/>
    <p:sldId id="365" r:id="rId65"/>
    <p:sldId id="366" r:id="rId66"/>
  </p:sldIdLst>
  <p:sldSz cx="9144000" cy="5143500" type="screen16x9"/>
  <p:notesSz cx="6858000" cy="9144000"/>
  <p:defaultTextStyle>
    <a:defPPr>
      <a:defRPr lang="de-DE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2880" userDrawn="1">
          <p15:clr>
            <a:srgbClr val="A4A3A4"/>
          </p15:clr>
        </p15:guide>
        <p15:guide id="3" orient="horz" pos="16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75B727"/>
    <a:srgbClr val="003677"/>
    <a:srgbClr val="B4B5B4"/>
    <a:srgbClr val="009EE3"/>
    <a:srgbClr val="EF7C00"/>
    <a:srgbClr val="E3000E"/>
    <a:srgbClr val="777776"/>
    <a:srgbClr val="003A79"/>
    <a:srgbClr val="4D4D4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55"/>
  </p:normalViewPr>
  <p:slideViewPr>
    <p:cSldViewPr snapToGrid="0" snapToObjects="1" showGuides="1">
      <p:cViewPr varScale="1">
        <p:scale>
          <a:sx n="113" d="100"/>
          <a:sy n="113" d="100"/>
        </p:scale>
        <p:origin x="614" y="91"/>
      </p:cViewPr>
      <p:guideLst>
        <p:guide pos="2880"/>
        <p:guide orient="horz" pos="162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254150-E35A-F044-90AD-ECC41E38C440}" type="datetimeFigureOut">
              <a:rPr lang="de-DE" smtClean="0"/>
              <a:t>18.05.2022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E8162E-B66C-D44F-A0E8-F28DF7DA237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52571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E8162E-B66C-D44F-A0E8-F28DF7DA2379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931737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1a | 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0000" y="1962000"/>
            <a:ext cx="8424000" cy="3600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800">
                <a:solidFill>
                  <a:srgbClr val="003677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0000" y="2376000"/>
            <a:ext cx="8424000" cy="252000"/>
          </a:xfrm>
        </p:spPr>
        <p:txBody>
          <a:bodyPr/>
          <a:lstStyle>
            <a:lvl1pPr marL="0" indent="0" algn="l">
              <a:buNone/>
              <a:defRPr sz="1800">
                <a:solidFill>
                  <a:srgbClr val="777776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pic>
        <p:nvPicPr>
          <p:cNvPr id="10" name="Bild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360000"/>
            <a:ext cx="2549758" cy="540000"/>
          </a:xfrm>
          <a:prstGeom prst="rect">
            <a:avLst/>
          </a:prstGeom>
        </p:spPr>
      </p:pic>
      <p:sp>
        <p:nvSpPr>
          <p:cNvPr id="14" name="Textplatzhalter 4"/>
          <p:cNvSpPr>
            <a:spLocks noGrp="1"/>
          </p:cNvSpPr>
          <p:nvPr>
            <p:ph type="body" sz="quarter" idx="11" hasCustomPrompt="1"/>
          </p:nvPr>
        </p:nvSpPr>
        <p:spPr>
          <a:xfrm>
            <a:off x="1019175" y="1170000"/>
            <a:ext cx="3552825" cy="2520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000" b="1">
                <a:solidFill>
                  <a:schemeClr val="accent4"/>
                </a:solidFill>
              </a:defRPr>
            </a:lvl1pPr>
            <a:lvl2pPr marL="270900" indent="0">
              <a:buNone/>
              <a:defRPr/>
            </a:lvl2pPr>
            <a:lvl3pPr marL="613800" indent="0">
              <a:buNone/>
              <a:defRPr/>
            </a:lvl3pPr>
            <a:lvl4pPr marL="956700" indent="0">
              <a:buNone/>
              <a:defRPr/>
            </a:lvl4pPr>
            <a:lvl5pPr marL="1299600" indent="0">
              <a:buNone/>
              <a:defRPr/>
            </a:lvl5pPr>
          </a:lstStyle>
          <a:p>
            <a:pPr lvl="0"/>
            <a:r>
              <a:rPr lang="de-DE" dirty="0"/>
              <a:t>Informatik</a:t>
            </a:r>
          </a:p>
        </p:txBody>
      </p:sp>
      <p:cxnSp>
        <p:nvCxnSpPr>
          <p:cNvPr id="8" name="Gerade Verbindung 8"/>
          <p:cNvCxnSpPr/>
          <p:nvPr userDrawn="1"/>
        </p:nvCxnSpPr>
        <p:spPr>
          <a:xfrm>
            <a:off x="1019175" y="1097997"/>
            <a:ext cx="2517044" cy="0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hteck 3"/>
          <p:cNvSpPr/>
          <p:nvPr userDrawn="1"/>
        </p:nvSpPr>
        <p:spPr>
          <a:xfrm>
            <a:off x="8382878" y="4786313"/>
            <a:ext cx="401702" cy="1133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3" pos="642">
          <p15:clr>
            <a:srgbClr val="FBAE40"/>
          </p15:clr>
        </p15:guide>
        <p15:guide id="5" orient="horz" pos="1393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18BD7F9-FB81-8D6F-93CF-ADA359343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57181681-6E63-4FF7-3204-60AAB74E6B7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Erkan Garan, Justin Treulieb – Bäume zeichnen im Ebenen-Layout</a:t>
            </a:r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2B8A145E-AA13-D025-928B-8F007FD2623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41313" y="895350"/>
            <a:ext cx="8442325" cy="286775"/>
          </a:xfrm>
        </p:spPr>
        <p:txBody>
          <a:bodyPr/>
          <a:lstStyle>
            <a:lvl1pPr marL="0" indent="0">
              <a:buNone/>
              <a:defRPr b="1"/>
            </a:lvl1pPr>
          </a:lstStyle>
          <a:p>
            <a:pPr lvl="0"/>
            <a:r>
              <a:rPr lang="de-DE" dirty="0"/>
              <a:t>Untertitel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110040F1-2329-1A4B-D05B-BFD439F1DA25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341313" y="1316038"/>
            <a:ext cx="4170175" cy="3383089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6" name="Inhaltsplatzhalter 6">
            <a:extLst>
              <a:ext uri="{FF2B5EF4-FFF2-40B4-BE49-F238E27FC236}">
                <a16:creationId xmlns:a16="http://schemas.microsoft.com/office/drawing/2014/main" id="{F5031525-2599-D1B7-17F9-DBC2F28D216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632513" y="1293518"/>
            <a:ext cx="4151126" cy="3383089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1128843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>
            <a:extLst>
              <a:ext uri="{FF2B5EF4-FFF2-40B4-BE49-F238E27FC236}">
                <a16:creationId xmlns:a16="http://schemas.microsoft.com/office/drawing/2014/main" id="{81F00A23-20AA-EE45-2E4B-698BF154F88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5143500"/>
          </a:xfrm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642411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2a | 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360000" y="3625577"/>
            <a:ext cx="8424000" cy="3600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800">
                <a:solidFill>
                  <a:srgbClr val="003677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>
          <a:xfrm>
            <a:off x="360000" y="4039577"/>
            <a:ext cx="8424000" cy="252000"/>
          </a:xfrm>
        </p:spPr>
        <p:txBody>
          <a:bodyPr/>
          <a:lstStyle>
            <a:lvl1pPr marL="0" indent="0" algn="l">
              <a:buNone/>
              <a:defRPr sz="1800">
                <a:solidFill>
                  <a:srgbClr val="777776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14" name="Bildplatzhalter 4"/>
          <p:cNvSpPr>
            <a:spLocks noGrp="1"/>
          </p:cNvSpPr>
          <p:nvPr>
            <p:ph type="pic" sz="quarter" idx="12"/>
          </p:nvPr>
        </p:nvSpPr>
        <p:spPr>
          <a:xfrm>
            <a:off x="358775" y="1640545"/>
            <a:ext cx="8426450" cy="180022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pic>
        <p:nvPicPr>
          <p:cNvPr id="10" name="Bild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360000"/>
            <a:ext cx="2549758" cy="540000"/>
          </a:xfrm>
          <a:prstGeom prst="rect">
            <a:avLst/>
          </a:prstGeom>
        </p:spPr>
      </p:pic>
      <p:cxnSp>
        <p:nvCxnSpPr>
          <p:cNvPr id="15" name="Gerade Verbindung 8"/>
          <p:cNvCxnSpPr/>
          <p:nvPr userDrawn="1"/>
        </p:nvCxnSpPr>
        <p:spPr>
          <a:xfrm>
            <a:off x="1019175" y="1097997"/>
            <a:ext cx="2517044" cy="0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hteck 7"/>
          <p:cNvSpPr/>
          <p:nvPr userDrawn="1"/>
        </p:nvSpPr>
        <p:spPr>
          <a:xfrm>
            <a:off x="8382878" y="4786313"/>
            <a:ext cx="401702" cy="1133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extplatzhalter 4"/>
          <p:cNvSpPr>
            <a:spLocks noGrp="1"/>
          </p:cNvSpPr>
          <p:nvPr>
            <p:ph type="body" sz="quarter" idx="11" hasCustomPrompt="1"/>
          </p:nvPr>
        </p:nvSpPr>
        <p:spPr>
          <a:xfrm>
            <a:off x="1019175" y="1170000"/>
            <a:ext cx="3552825" cy="2520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000" b="1">
                <a:solidFill>
                  <a:schemeClr val="accent4"/>
                </a:solidFill>
              </a:defRPr>
            </a:lvl1pPr>
            <a:lvl2pPr marL="270900" indent="0">
              <a:buNone/>
              <a:defRPr/>
            </a:lvl2pPr>
            <a:lvl3pPr marL="613800" indent="0">
              <a:buNone/>
              <a:defRPr/>
            </a:lvl3pPr>
            <a:lvl4pPr marL="956700" indent="0">
              <a:buNone/>
              <a:defRPr/>
            </a:lvl4pPr>
            <a:lvl5pPr marL="1299600" indent="0">
              <a:buNone/>
              <a:defRPr/>
            </a:lvl5pPr>
          </a:lstStyle>
          <a:p>
            <a:pPr lvl="0"/>
            <a:r>
              <a:rPr lang="de-DE" dirty="0"/>
              <a:t>Informatik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2" orient="horz" pos="804">
          <p15:clr>
            <a:srgbClr val="FBAE40"/>
          </p15:clr>
        </p15:guide>
        <p15:guide id="3" pos="642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sverzeichn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00" y="2571750"/>
            <a:ext cx="8424000" cy="2054249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dirty="0"/>
              <a:t>Erkan Garan, Justin Treulieb - Bäume zeichnen im Ebenen-Layout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5" name="Bildplatzhalter 4"/>
          <p:cNvSpPr>
            <a:spLocks noGrp="1"/>
          </p:cNvSpPr>
          <p:nvPr>
            <p:ph type="pic" sz="quarter" idx="11"/>
          </p:nvPr>
        </p:nvSpPr>
        <p:spPr>
          <a:xfrm>
            <a:off x="358775" y="915989"/>
            <a:ext cx="8426450" cy="1474412"/>
          </a:xfrm>
        </p:spPr>
        <p:txBody>
          <a:bodyPr/>
          <a:lstStyle>
            <a:lvl1pPr marL="0" indent="0">
              <a:buNone/>
              <a:defRPr>
                <a:solidFill>
                  <a:srgbClr val="000000"/>
                </a:solidFill>
              </a:defRPr>
            </a:lvl1pPr>
          </a:lstStyle>
          <a:p>
            <a:r>
              <a:rPr lang="de-DE"/>
              <a:t>Bild durch Klicken auf Symbol hinzufügen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507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6" name="Fußzeilenplatzhalter 6"/>
          <p:cNvSpPr>
            <a:spLocks noGrp="1"/>
          </p:cNvSpPr>
          <p:nvPr>
            <p:ph type="ftr" sz="quarter" idx="10"/>
          </p:nvPr>
        </p:nvSpPr>
        <p:spPr>
          <a:xfrm>
            <a:off x="360000" y="4788000"/>
            <a:ext cx="8424000" cy="72000"/>
          </a:xfrm>
        </p:spPr>
        <p:txBody>
          <a:bodyPr/>
          <a:lstStyle/>
          <a:p>
            <a:r>
              <a:rPr lang="de-DE" dirty="0"/>
              <a:t>Erkan Garan, Justin Treulieb – Bäume zeichnen im Ebenen-Layout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Bild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79725" y="915562"/>
            <a:ext cx="5904275" cy="3710437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dirty="0"/>
              <a:t>Erkan Garan, Justin Treulieb –Bäume zeichnen im Ebenen-Layout</a:t>
            </a:r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3677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4" name="Bildplatzhalter 3"/>
          <p:cNvSpPr>
            <a:spLocks noGrp="1"/>
          </p:cNvSpPr>
          <p:nvPr>
            <p:ph type="pic" sz="quarter" idx="11"/>
          </p:nvPr>
        </p:nvSpPr>
        <p:spPr>
          <a:xfrm>
            <a:off x="358774" y="915988"/>
            <a:ext cx="2160000" cy="370998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587" userDrawn="1">
          <p15:clr>
            <a:srgbClr val="FBAE40"/>
          </p15:clr>
        </p15:guide>
        <p15:guide id="2" pos="1814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Text und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775" y="915988"/>
            <a:ext cx="5904275" cy="3710012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dirty="0"/>
              <a:t>Erkan Garan, Justin Treulieb – Bäume zeichnen im Ebenen-Layout</a:t>
            </a:r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3677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4" name="Bildplatzhalter 3"/>
          <p:cNvSpPr>
            <a:spLocks noGrp="1"/>
          </p:cNvSpPr>
          <p:nvPr>
            <p:ph type="pic" sz="quarter" idx="11"/>
          </p:nvPr>
        </p:nvSpPr>
        <p:spPr>
          <a:xfrm>
            <a:off x="6624000" y="916062"/>
            <a:ext cx="2160000" cy="370956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46" userDrawn="1">
          <p15:clr>
            <a:srgbClr val="FBAE40"/>
          </p15:clr>
        </p15:guide>
        <p15:guide id="2" pos="4173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0000" y="915988"/>
            <a:ext cx="4140000" cy="3710012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4000" y="916326"/>
            <a:ext cx="4140000" cy="3710012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9" name="Fußzeilenplatzhalter 8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dirty="0"/>
              <a:t>Erkan Garan, Justin Treulieb – Bäume zeichnen im Ebenen-Layout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dirty="0"/>
              <a:t>Erkan Garan, Justin Treulieb – Bäume zeichnen im Ebenen-Layout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18BD7F9-FB81-8D6F-93CF-ADA359343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57181681-6E63-4FF7-3204-60AAB74E6B7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Erkan Garan, Justin Treulieb – Bäume zeichnen im Ebenen-Layout</a:t>
            </a:r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2B8A145E-AA13-D025-928B-8F007FD2623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41313" y="895350"/>
            <a:ext cx="8442325" cy="286775"/>
          </a:xfrm>
        </p:spPr>
        <p:txBody>
          <a:bodyPr/>
          <a:lstStyle>
            <a:lvl1pPr marL="0" indent="0">
              <a:buNone/>
              <a:defRPr b="1"/>
            </a:lvl1pPr>
          </a:lstStyle>
          <a:p>
            <a:pPr lvl="0"/>
            <a:r>
              <a:rPr lang="de-DE" dirty="0"/>
              <a:t>Untertitel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110040F1-2329-1A4B-D05B-BFD439F1DA25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341313" y="1316038"/>
            <a:ext cx="8442325" cy="3383089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15288272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0000" y="915988"/>
            <a:ext cx="8424000" cy="371001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3"/>
          </p:nvPr>
        </p:nvSpPr>
        <p:spPr>
          <a:xfrm>
            <a:off x="360000" y="4788000"/>
            <a:ext cx="7920000" cy="72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rgbClr val="777776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Erkan Garan, Justin Treulieb – Bäume zeichnen im Ebenen-Layout</a:t>
            </a:r>
          </a:p>
        </p:txBody>
      </p:sp>
      <p:sp>
        <p:nvSpPr>
          <p:cNvPr id="8" name="Titelplatzhalter 7"/>
          <p:cNvSpPr>
            <a:spLocks noGrp="1"/>
          </p:cNvSpPr>
          <p:nvPr>
            <p:ph type="title"/>
          </p:nvPr>
        </p:nvSpPr>
        <p:spPr>
          <a:xfrm>
            <a:off x="342000" y="444373"/>
            <a:ext cx="8442000" cy="360000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4" name="Textfeld 3"/>
          <p:cNvSpPr txBox="1"/>
          <p:nvPr userDrawn="1"/>
        </p:nvSpPr>
        <p:spPr>
          <a:xfrm>
            <a:off x="8396278" y="4787268"/>
            <a:ext cx="388248" cy="720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de-DE"/>
            </a:defPPr>
            <a:lvl1pPr>
              <a:defRPr sz="800">
                <a:solidFill>
                  <a:srgbClr val="777776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 algn="r"/>
            <a:fld id="{94623F17-5AEB-41EE-AAE8-7BA5509E6E15}" type="slidenum">
              <a:rPr lang="de-DE" smtClean="0"/>
              <a:pPr lvl="0" algn="r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441909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6" r:id="rId2"/>
    <p:sldLayoutId id="2147483716" r:id="rId3"/>
    <p:sldLayoutId id="2147483662" r:id="rId4"/>
    <p:sldLayoutId id="2147483677" r:id="rId5"/>
    <p:sldLayoutId id="2147483678" r:id="rId6"/>
    <p:sldLayoutId id="2147483664" r:id="rId7"/>
    <p:sldLayoutId id="2147483666" r:id="rId8"/>
    <p:sldLayoutId id="2147483717" r:id="rId9"/>
    <p:sldLayoutId id="2147483719" r:id="rId10"/>
    <p:sldLayoutId id="2147483718" r:id="rId11"/>
  </p:sldLayoutIdLst>
  <p:hf hdr="0" dt="0"/>
  <p:txStyles>
    <p:titleStyle>
      <a:lvl1pPr algn="l" defTabSz="685800" rtl="0" eaLnBrk="1" latinLnBrk="0" hangingPunct="1">
        <a:lnSpc>
          <a:spcPts val="3400"/>
        </a:lnSpc>
        <a:spcBef>
          <a:spcPct val="0"/>
        </a:spcBef>
        <a:buNone/>
        <a:defRPr sz="2800" kern="1200">
          <a:solidFill>
            <a:srgbClr val="003677"/>
          </a:solidFill>
          <a:latin typeface="Arial" charset="0"/>
          <a:ea typeface="Arial" charset="0"/>
          <a:cs typeface="Arial" charset="0"/>
        </a:defRPr>
      </a:lvl1pPr>
    </p:titleStyle>
    <p:bodyStyle>
      <a:lvl1pPr marL="243450" indent="-243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1800" kern="1200">
          <a:solidFill>
            <a:srgbClr val="000000"/>
          </a:solidFill>
          <a:latin typeface="Arial" charset="0"/>
          <a:ea typeface="Arial" charset="0"/>
          <a:cs typeface="Arial" charset="0"/>
        </a:defRPr>
      </a:lvl1pPr>
      <a:lvl2pPr marL="586350" indent="-243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600" kern="1200">
          <a:solidFill>
            <a:srgbClr val="000000"/>
          </a:solidFill>
          <a:latin typeface="Arial" charset="0"/>
          <a:ea typeface="Arial" charset="0"/>
          <a:cs typeface="Arial" charset="0"/>
        </a:defRPr>
      </a:lvl2pPr>
      <a:lvl3pPr marL="929250" indent="-243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00" kern="1200">
          <a:solidFill>
            <a:srgbClr val="000000"/>
          </a:solidFill>
          <a:latin typeface="Arial" charset="0"/>
          <a:ea typeface="Arial" charset="0"/>
          <a:cs typeface="Arial" charset="0"/>
        </a:defRPr>
      </a:lvl3pPr>
      <a:lvl4pPr marL="928800" indent="-243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00" kern="1200">
          <a:solidFill>
            <a:srgbClr val="000000"/>
          </a:solidFill>
          <a:latin typeface="Arial" charset="0"/>
          <a:ea typeface="Arial" charset="0"/>
          <a:cs typeface="Arial" charset="0"/>
        </a:defRPr>
      </a:lvl4pPr>
      <a:lvl5pPr marL="928800" indent="-243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00" kern="1200">
          <a:solidFill>
            <a:srgbClr val="000000"/>
          </a:solidFill>
          <a:latin typeface="Arial" charset="0"/>
          <a:ea typeface="Arial" charset="0"/>
          <a:cs typeface="Arial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880" userDrawn="1">
          <p15:clr>
            <a:srgbClr val="F26B43"/>
          </p15:clr>
        </p15:guide>
        <p15:guide id="2" orient="horz" pos="228" userDrawn="1">
          <p15:clr>
            <a:srgbClr val="F26B43"/>
          </p15:clr>
        </p15:guide>
        <p15:guide id="3" pos="226" userDrawn="1">
          <p15:clr>
            <a:srgbClr val="F26B43"/>
          </p15:clr>
        </p15:guide>
        <p15:guide id="4" pos="5534" userDrawn="1">
          <p15:clr>
            <a:srgbClr val="F26B43"/>
          </p15:clr>
        </p15:guide>
        <p15:guide id="5" orient="horz" pos="3015" userDrawn="1">
          <p15:clr>
            <a:srgbClr val="F26B43"/>
          </p15:clr>
        </p15:guide>
        <p15:guide id="9" orient="horz" pos="463" userDrawn="1">
          <p15:clr>
            <a:srgbClr val="F26B43"/>
          </p15:clr>
        </p15:guide>
        <p15:guide id="10" orient="horz" pos="2913" userDrawn="1">
          <p15:clr>
            <a:srgbClr val="F26B43"/>
          </p15:clr>
        </p15:guide>
        <p15:guide id="11" orient="horz" pos="577" userDrawn="1">
          <p15:clr>
            <a:srgbClr val="F26B43"/>
          </p15:clr>
        </p15:guide>
        <p15:guide id="15" orient="horz" pos="162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el 22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Bäume zeichnen im Ebenen-Layout</a:t>
            </a:r>
          </a:p>
        </p:txBody>
      </p:sp>
      <p:sp>
        <p:nvSpPr>
          <p:cNvPr id="24" name="Untertitel 23"/>
          <p:cNvSpPr>
            <a:spLocks noGrp="1"/>
          </p:cNvSpPr>
          <p:nvPr>
            <p:ph type="subTitle" idx="1"/>
          </p:nvPr>
        </p:nvSpPr>
        <p:spPr>
          <a:xfrm>
            <a:off x="360000" y="2375999"/>
            <a:ext cx="8424000" cy="445501"/>
          </a:xfrm>
        </p:spPr>
        <p:txBody>
          <a:bodyPr>
            <a:normAutofit fontScale="85000" lnSpcReduction="20000"/>
          </a:bodyPr>
          <a:lstStyle/>
          <a:p>
            <a:r>
              <a:rPr lang="de-DE" dirty="0"/>
              <a:t>Erkan Garan</a:t>
            </a:r>
          </a:p>
          <a:p>
            <a:r>
              <a:rPr lang="de-DE" dirty="0"/>
              <a:t>Justin Treulieb</a:t>
            </a:r>
          </a:p>
        </p:txBody>
      </p:sp>
      <p:sp>
        <p:nvSpPr>
          <p:cNvPr id="2" name="Textplatzhalter 1"/>
          <p:cNvSpPr>
            <a:spLocks noGrp="1"/>
          </p:cNvSpPr>
          <p:nvPr>
            <p:ph type="body" sz="quarter" idx="4294967295"/>
          </p:nvPr>
        </p:nvSpPr>
        <p:spPr>
          <a:xfrm>
            <a:off x="1019175" y="1170000"/>
            <a:ext cx="3552825" cy="252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1000" b="1" dirty="0">
                <a:solidFill>
                  <a:schemeClr val="accent4"/>
                </a:solidFill>
              </a:rPr>
              <a:t>Informatik</a:t>
            </a:r>
          </a:p>
        </p:txBody>
      </p:sp>
    </p:spTree>
    <p:extLst>
      <p:ext uri="{BB962C8B-B14F-4D97-AF65-F5344CB8AC3E}">
        <p14:creationId xmlns:p14="http://schemas.microsoft.com/office/powerpoint/2010/main" val="4867827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nhaltsplatzhalter 9">
            <a:extLst>
              <a:ext uri="{FF2B5EF4-FFF2-40B4-BE49-F238E27FC236}">
                <a16:creationId xmlns:a16="http://schemas.microsoft.com/office/drawing/2014/main" id="{0DFB195B-E748-861C-1F38-9742102A867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rcRect/>
          <a:stretch/>
        </p:blipFill>
        <p:spPr>
          <a:xfrm>
            <a:off x="5530624" y="996610"/>
            <a:ext cx="2365828" cy="3548742"/>
          </a:xfrm>
        </p:spPr>
      </p:pic>
      <p:sp>
        <p:nvSpPr>
          <p:cNvPr id="6" name="Titel 5">
            <a:extLst>
              <a:ext uri="{FF2B5EF4-FFF2-40B4-BE49-F238E27FC236}">
                <a16:creationId xmlns:a16="http://schemas.microsoft.com/office/drawing/2014/main" id="{0D658DEC-36E2-F02C-1B50-C14538678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Beispiel für Algorithmus von naiven WS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ACB1D8F-F9F5-2906-5407-5AA9160ADF0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Erkan Garan, Justin Treulieb – Bäume zeichnen im Ebenen-Layout</a:t>
            </a:r>
            <a:endParaRPr lang="de-DE" dirty="0"/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5D7D3928-03E3-2EB3-A974-85EE88F882A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360363" y="1218406"/>
            <a:ext cx="4140200" cy="3105150"/>
          </a:xfrm>
        </p:spPr>
      </p:pic>
    </p:spTree>
    <p:extLst>
      <p:ext uri="{BB962C8B-B14F-4D97-AF65-F5344CB8AC3E}">
        <p14:creationId xmlns:p14="http://schemas.microsoft.com/office/powerpoint/2010/main" val="2231759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nhaltsplatzhalter 9">
            <a:extLst>
              <a:ext uri="{FF2B5EF4-FFF2-40B4-BE49-F238E27FC236}">
                <a16:creationId xmlns:a16="http://schemas.microsoft.com/office/drawing/2014/main" id="{0DFB195B-E748-861C-1F38-9742102A867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rcRect/>
          <a:stretch/>
        </p:blipFill>
        <p:spPr>
          <a:xfrm>
            <a:off x="5530624" y="996610"/>
            <a:ext cx="2365828" cy="3548742"/>
          </a:xfrm>
        </p:spPr>
      </p:pic>
      <p:sp>
        <p:nvSpPr>
          <p:cNvPr id="6" name="Titel 5">
            <a:extLst>
              <a:ext uri="{FF2B5EF4-FFF2-40B4-BE49-F238E27FC236}">
                <a16:creationId xmlns:a16="http://schemas.microsoft.com/office/drawing/2014/main" id="{0D658DEC-36E2-F02C-1B50-C14538678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/>
              <a:t>Beispiel für Algorithmus von naiven WS</a:t>
            </a:r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ACB1D8F-F9F5-2906-5407-5AA9160ADF0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Erkan Garan, Justin Treulieb – Bäume zeichnen im Ebenen-Layout</a:t>
            </a:r>
            <a:endParaRPr lang="de-DE" dirty="0"/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83871A39-7F67-483A-F0AB-8F2A1D646B3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193801" y="915988"/>
            <a:ext cx="2473324" cy="3709987"/>
          </a:xfrm>
        </p:spPr>
      </p:pic>
    </p:spTree>
    <p:extLst>
      <p:ext uri="{BB962C8B-B14F-4D97-AF65-F5344CB8AC3E}">
        <p14:creationId xmlns:p14="http://schemas.microsoft.com/office/powerpoint/2010/main" val="41871415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nhaltsplatzhalter 9">
            <a:extLst>
              <a:ext uri="{FF2B5EF4-FFF2-40B4-BE49-F238E27FC236}">
                <a16:creationId xmlns:a16="http://schemas.microsoft.com/office/drawing/2014/main" id="{0DFB195B-E748-861C-1F38-9742102A867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rcRect/>
          <a:stretch/>
        </p:blipFill>
        <p:spPr>
          <a:xfrm>
            <a:off x="5530624" y="996610"/>
            <a:ext cx="2365828" cy="3548742"/>
          </a:xfrm>
        </p:spPr>
      </p:pic>
      <p:sp>
        <p:nvSpPr>
          <p:cNvPr id="6" name="Titel 5">
            <a:extLst>
              <a:ext uri="{FF2B5EF4-FFF2-40B4-BE49-F238E27FC236}">
                <a16:creationId xmlns:a16="http://schemas.microsoft.com/office/drawing/2014/main" id="{0D658DEC-36E2-F02C-1B50-C14538678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Beispiel für Algorithmus von naiven WS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ACB1D8F-F9F5-2906-5407-5AA9160ADF0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Erkan Garan, Justin Treulieb – Bäume zeichnen im Ebenen-Layout</a:t>
            </a:r>
            <a:endParaRPr lang="de-DE" dirty="0"/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7856778C-3975-9C99-EA69-C56C771A0FC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606021" y="915988"/>
            <a:ext cx="1648883" cy="3709987"/>
          </a:xfrm>
        </p:spPr>
      </p:pic>
    </p:spTree>
    <p:extLst>
      <p:ext uri="{BB962C8B-B14F-4D97-AF65-F5344CB8AC3E}">
        <p14:creationId xmlns:p14="http://schemas.microsoft.com/office/powerpoint/2010/main" val="26336008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nhaltsplatzhalter 9">
            <a:extLst>
              <a:ext uri="{FF2B5EF4-FFF2-40B4-BE49-F238E27FC236}">
                <a16:creationId xmlns:a16="http://schemas.microsoft.com/office/drawing/2014/main" id="{0DFB195B-E748-861C-1F38-9742102A867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rcRect/>
          <a:stretch/>
        </p:blipFill>
        <p:spPr>
          <a:xfrm>
            <a:off x="5530624" y="996610"/>
            <a:ext cx="2365828" cy="3548742"/>
          </a:xfrm>
        </p:spPr>
      </p:pic>
      <p:sp>
        <p:nvSpPr>
          <p:cNvPr id="6" name="Titel 5">
            <a:extLst>
              <a:ext uri="{FF2B5EF4-FFF2-40B4-BE49-F238E27FC236}">
                <a16:creationId xmlns:a16="http://schemas.microsoft.com/office/drawing/2014/main" id="{0D658DEC-36E2-F02C-1B50-C14538678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Beispiel für Algorithmus von naiven WS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ACB1D8F-F9F5-2906-5407-5AA9160ADF0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Erkan Garan, Justin Treulieb – Bäume zeichnen im Ebenen-Layout</a:t>
            </a:r>
            <a:endParaRPr lang="de-DE" dirty="0"/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701C4A26-A93D-4D0A-3065-2CA2BD6B06A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193801" y="915988"/>
            <a:ext cx="2473324" cy="3709987"/>
          </a:xfrm>
        </p:spPr>
      </p:pic>
    </p:spTree>
    <p:extLst>
      <p:ext uri="{BB962C8B-B14F-4D97-AF65-F5344CB8AC3E}">
        <p14:creationId xmlns:p14="http://schemas.microsoft.com/office/powerpoint/2010/main" val="2821175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nhaltsplatzhalter 9">
            <a:extLst>
              <a:ext uri="{FF2B5EF4-FFF2-40B4-BE49-F238E27FC236}">
                <a16:creationId xmlns:a16="http://schemas.microsoft.com/office/drawing/2014/main" id="{0DFB195B-E748-861C-1F38-9742102A867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rcRect/>
          <a:stretch/>
        </p:blipFill>
        <p:spPr>
          <a:xfrm>
            <a:off x="5530624" y="996610"/>
            <a:ext cx="2365828" cy="3548742"/>
          </a:xfrm>
        </p:spPr>
      </p:pic>
      <p:sp>
        <p:nvSpPr>
          <p:cNvPr id="6" name="Titel 5">
            <a:extLst>
              <a:ext uri="{FF2B5EF4-FFF2-40B4-BE49-F238E27FC236}">
                <a16:creationId xmlns:a16="http://schemas.microsoft.com/office/drawing/2014/main" id="{0D658DEC-36E2-F02C-1B50-C14538678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Beispiel für Algorithmus von naiven WS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ACB1D8F-F9F5-2906-5407-5AA9160ADF0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Erkan Garan, Justin Treulieb – Bäume zeichnen im Ebenen-Layout</a:t>
            </a:r>
            <a:endParaRPr lang="de-DE" dirty="0"/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2D8D2597-4E43-F706-0541-B38EE446FA4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193801" y="915988"/>
            <a:ext cx="2473324" cy="3709987"/>
          </a:xfrm>
        </p:spPr>
      </p:pic>
    </p:spTree>
    <p:extLst>
      <p:ext uri="{BB962C8B-B14F-4D97-AF65-F5344CB8AC3E}">
        <p14:creationId xmlns:p14="http://schemas.microsoft.com/office/powerpoint/2010/main" val="21291081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nhaltsplatzhalter 9">
            <a:extLst>
              <a:ext uri="{FF2B5EF4-FFF2-40B4-BE49-F238E27FC236}">
                <a16:creationId xmlns:a16="http://schemas.microsoft.com/office/drawing/2014/main" id="{0DFB195B-E748-861C-1F38-9742102A867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rcRect/>
          <a:stretch/>
        </p:blipFill>
        <p:spPr>
          <a:xfrm>
            <a:off x="5530624" y="996610"/>
            <a:ext cx="2365828" cy="3548742"/>
          </a:xfrm>
        </p:spPr>
      </p:pic>
      <p:sp>
        <p:nvSpPr>
          <p:cNvPr id="6" name="Titel 5">
            <a:extLst>
              <a:ext uri="{FF2B5EF4-FFF2-40B4-BE49-F238E27FC236}">
                <a16:creationId xmlns:a16="http://schemas.microsoft.com/office/drawing/2014/main" id="{0D658DEC-36E2-F02C-1B50-C14538678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Beispiel für Algorithmus von naiven WS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ACB1D8F-F9F5-2906-5407-5AA9160ADF0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Erkan Garan, Justin Treulieb – Bäume zeichnen im Ebenen-Layout</a:t>
            </a:r>
            <a:endParaRPr lang="de-DE" dirty="0"/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43A45B0B-C07B-787B-A149-87EA6774408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781580" y="915988"/>
            <a:ext cx="3297766" cy="3709987"/>
          </a:xfrm>
        </p:spPr>
      </p:pic>
    </p:spTree>
    <p:extLst>
      <p:ext uri="{BB962C8B-B14F-4D97-AF65-F5344CB8AC3E}">
        <p14:creationId xmlns:p14="http://schemas.microsoft.com/office/powerpoint/2010/main" val="28363029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nhaltsplatzhalter 9">
            <a:extLst>
              <a:ext uri="{FF2B5EF4-FFF2-40B4-BE49-F238E27FC236}">
                <a16:creationId xmlns:a16="http://schemas.microsoft.com/office/drawing/2014/main" id="{0DFB195B-E748-861C-1F38-9742102A867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rcRect/>
          <a:stretch/>
        </p:blipFill>
        <p:spPr>
          <a:xfrm>
            <a:off x="5530624" y="996610"/>
            <a:ext cx="2365828" cy="3548742"/>
          </a:xfrm>
        </p:spPr>
      </p:pic>
      <p:sp>
        <p:nvSpPr>
          <p:cNvPr id="6" name="Titel 5">
            <a:extLst>
              <a:ext uri="{FF2B5EF4-FFF2-40B4-BE49-F238E27FC236}">
                <a16:creationId xmlns:a16="http://schemas.microsoft.com/office/drawing/2014/main" id="{0D658DEC-36E2-F02C-1B50-C14538678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Beispiel für Algorithmus von naiven WS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ACB1D8F-F9F5-2906-5407-5AA9160ADF0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Erkan Garan, Justin Treulieb – Bäume zeichnen im Ebenen-Layout</a:t>
            </a:r>
            <a:endParaRPr lang="de-DE" dirty="0"/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67B5E746-5B5E-EEC1-949B-0AD50269A60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193801" y="915988"/>
            <a:ext cx="2473324" cy="3709987"/>
          </a:xfrm>
        </p:spPr>
      </p:pic>
    </p:spTree>
    <p:extLst>
      <p:ext uri="{BB962C8B-B14F-4D97-AF65-F5344CB8AC3E}">
        <p14:creationId xmlns:p14="http://schemas.microsoft.com/office/powerpoint/2010/main" val="1863046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nhaltsplatzhalter 9">
            <a:extLst>
              <a:ext uri="{FF2B5EF4-FFF2-40B4-BE49-F238E27FC236}">
                <a16:creationId xmlns:a16="http://schemas.microsoft.com/office/drawing/2014/main" id="{0DFB195B-E748-861C-1F38-9742102A867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rcRect/>
          <a:stretch/>
        </p:blipFill>
        <p:spPr>
          <a:xfrm>
            <a:off x="5530624" y="996610"/>
            <a:ext cx="2365828" cy="3548742"/>
          </a:xfrm>
        </p:spPr>
      </p:pic>
      <p:sp>
        <p:nvSpPr>
          <p:cNvPr id="6" name="Titel 5">
            <a:extLst>
              <a:ext uri="{FF2B5EF4-FFF2-40B4-BE49-F238E27FC236}">
                <a16:creationId xmlns:a16="http://schemas.microsoft.com/office/drawing/2014/main" id="{0D658DEC-36E2-F02C-1B50-C14538678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Beispiel für Algorithmus von naiven WS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ACB1D8F-F9F5-2906-5407-5AA9160ADF0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Erkan Garan, Justin Treulieb – Bäume zeichnen im Ebenen-Layout</a:t>
            </a:r>
            <a:endParaRPr lang="de-DE" dirty="0"/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3988F636-4C82-3268-9C4D-8E9233C3366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193801" y="915988"/>
            <a:ext cx="2473324" cy="3709987"/>
          </a:xfrm>
        </p:spPr>
      </p:pic>
    </p:spTree>
    <p:extLst>
      <p:ext uri="{BB962C8B-B14F-4D97-AF65-F5344CB8AC3E}">
        <p14:creationId xmlns:p14="http://schemas.microsoft.com/office/powerpoint/2010/main" val="11450032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65DEAB3F-83FD-5BF6-4F1D-437BD442836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dirty="0"/>
              <a:t>Vorteile</a:t>
            </a:r>
          </a:p>
          <a:p>
            <a:r>
              <a:rPr lang="de-DE" dirty="0"/>
              <a:t>Maximal schmaler Baum</a:t>
            </a:r>
          </a:p>
          <a:p>
            <a:r>
              <a:rPr lang="de-DE" dirty="0"/>
              <a:t>Anwendbar für beliebige Bäume </a:t>
            </a:r>
          </a:p>
          <a:p>
            <a:endParaRPr lang="de-DE" dirty="0"/>
          </a:p>
          <a:p>
            <a:pPr marL="0" indent="0">
              <a:buNone/>
            </a:pPr>
            <a:r>
              <a:rPr lang="de-DE" b="1" dirty="0"/>
              <a:t>Nachteile</a:t>
            </a:r>
          </a:p>
          <a:p>
            <a:r>
              <a:rPr lang="de-DE" dirty="0"/>
              <a:t>Linke bzw. Rechte Kinder nicht Links bzw. Rechts vom Vater</a:t>
            </a:r>
          </a:p>
          <a:p>
            <a:r>
              <a:rPr lang="de-DE" dirty="0"/>
              <a:t>Kontraintuitiv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77CCB1EA-C238-A5CC-D3C1-59E055570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Naiver Algorithmus von WS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5207AE7-37C4-EF8D-0BF3-10F23E72FF4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Erkan Garan, Justin Treulieb – Bäume zeichnen im Ebenen-Layout</a:t>
            </a:r>
            <a:endParaRPr lang="de-DE" dirty="0"/>
          </a:p>
        </p:txBody>
      </p:sp>
      <p:pic>
        <p:nvPicPr>
          <p:cNvPr id="7" name="Inhaltsplatzhalter 9">
            <a:extLst>
              <a:ext uri="{FF2B5EF4-FFF2-40B4-BE49-F238E27FC236}">
                <a16:creationId xmlns:a16="http://schemas.microsoft.com/office/drawing/2014/main" id="{E51EE6D0-45E6-50C4-0125-E66D7A6FAFB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rcRect/>
          <a:stretch/>
        </p:blipFill>
        <p:spPr>
          <a:xfrm>
            <a:off x="5476876" y="915988"/>
            <a:ext cx="2473324" cy="3709987"/>
          </a:xfrm>
        </p:spPr>
      </p:pic>
    </p:spTree>
    <p:extLst>
      <p:ext uri="{BB962C8B-B14F-4D97-AF65-F5344CB8AC3E}">
        <p14:creationId xmlns:p14="http://schemas.microsoft.com/office/powerpoint/2010/main" val="25776299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BAD008CD-3E38-4873-2237-225ACE4C6F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Soll die Nachteile des naiven Algorithmus nicht mehr aufweisen</a:t>
            </a:r>
          </a:p>
          <a:p>
            <a:r>
              <a:rPr lang="de-DE" dirty="0"/>
              <a:t>Zwei neue Anforderungen dafür definiert</a:t>
            </a:r>
          </a:p>
          <a:p>
            <a:pPr lvl="1"/>
            <a:r>
              <a:rPr lang="de-DE" dirty="0"/>
              <a:t>In einem Binärbaum soll jedes linke Kind links und jedes rechte Kind rechts von seinem Vater platziert werden</a:t>
            </a:r>
          </a:p>
          <a:p>
            <a:pPr lvl="1"/>
            <a:r>
              <a:rPr lang="de-DE" dirty="0"/>
              <a:t>Ein Vater soll über seinen Kindern zentriert werden</a:t>
            </a:r>
          </a:p>
          <a:p>
            <a:r>
              <a:rPr lang="de-DE" dirty="0"/>
              <a:t>Lässt sich in zwei Phasen unterteilen</a:t>
            </a:r>
          </a:p>
          <a:p>
            <a:r>
              <a:rPr lang="de-DE" dirty="0"/>
              <a:t>Zuerst vorläufige X-Koordinaten bestimmt</a:t>
            </a:r>
          </a:p>
          <a:p>
            <a:r>
              <a:rPr lang="de-DE" dirty="0"/>
              <a:t>Danach diese bei Bedarf abgeändert sowie die Y-Koordinate berechnet</a:t>
            </a:r>
          </a:p>
          <a:p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DA7FBB13-BC24-E865-E65F-8F264670C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Verbesserter Algorithmus von WS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3ED9663-9E18-18A0-AEC8-48726ACF4C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Erkan Garan, Justin Treulieb – Bäume zeichnen im Ebenen-Layout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924573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Referent · Titel</a:t>
            </a:r>
            <a:endParaRPr lang="de-DE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Inhaltsverzeichnis</a:t>
            </a:r>
          </a:p>
        </p:txBody>
      </p:sp>
      <p:pic>
        <p:nvPicPr>
          <p:cNvPr id="10" name="Bildplatzhalter 9"/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956" b="40956"/>
          <a:stretch>
            <a:fillRect/>
          </a:stretch>
        </p:blipFill>
        <p:spPr/>
      </p:pic>
      <p:sp>
        <p:nvSpPr>
          <p:cNvPr id="9" name="Inhaltsplatzhalter 8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342900" indent="-342900">
              <a:buFont typeface="+mj-lt"/>
              <a:buAutoNum type="arabicPeriod"/>
            </a:pPr>
            <a:r>
              <a:rPr lang="de-DE" dirty="0"/>
              <a:t>Einführung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Algorithmen zum Zeichnen von Bäumen</a:t>
            </a:r>
          </a:p>
          <a:p>
            <a:pPr marL="685800" lvl="1" indent="-342900">
              <a:buFont typeface="+mj-lt"/>
              <a:buAutoNum type="arabicPeriod"/>
            </a:pPr>
            <a:r>
              <a:rPr lang="de-DE" dirty="0"/>
              <a:t>Naiver Algorithmus von </a:t>
            </a:r>
            <a:r>
              <a:rPr lang="de-DE" dirty="0" err="1"/>
              <a:t>Wetherell</a:t>
            </a:r>
            <a:r>
              <a:rPr lang="de-DE" dirty="0"/>
              <a:t> und Shannon (WS)</a:t>
            </a:r>
          </a:p>
          <a:p>
            <a:pPr marL="685800" lvl="1" indent="-342900">
              <a:buFont typeface="+mj-lt"/>
              <a:buAutoNum type="arabicPeriod"/>
            </a:pPr>
            <a:r>
              <a:rPr lang="de-DE" dirty="0"/>
              <a:t>Verbesserter Algorithmus von WS</a:t>
            </a:r>
          </a:p>
          <a:p>
            <a:pPr marL="685800" lvl="1" indent="-342900">
              <a:buFont typeface="+mj-lt"/>
              <a:buAutoNum type="arabicPeriod"/>
            </a:pPr>
            <a:r>
              <a:rPr lang="de-DE" dirty="0"/>
              <a:t>Algorithmus von </a:t>
            </a:r>
            <a:r>
              <a:rPr lang="de-DE" dirty="0" err="1"/>
              <a:t>Reingold</a:t>
            </a:r>
            <a:r>
              <a:rPr lang="de-DE" dirty="0"/>
              <a:t> und </a:t>
            </a:r>
            <a:r>
              <a:rPr lang="de-DE" dirty="0" err="1"/>
              <a:t>Tilford</a:t>
            </a:r>
            <a:r>
              <a:rPr lang="de-DE" dirty="0"/>
              <a:t> (TR)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Vergleich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Konklusion</a:t>
            </a:r>
          </a:p>
        </p:txBody>
      </p:sp>
    </p:spTree>
    <p:extLst>
      <p:ext uri="{BB962C8B-B14F-4D97-AF65-F5344CB8AC3E}">
        <p14:creationId xmlns:p14="http://schemas.microsoft.com/office/powerpoint/2010/main" val="3470194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274F9FE8-8D95-5F35-5D72-88B83E649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Verbesserter Algorithmus von WS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EBE079F-696E-A736-DCFB-B06C7D35DBB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Erkan Garan, Justin Treulieb – Bäume zeichnen im Ebenen-Layout</a:t>
            </a:r>
            <a:endParaRPr lang="de-DE" dirty="0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41B3520A-9E48-2624-3B5F-5DFF7AD8E4B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Knoten-Klasse</a:t>
            </a:r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677FD419-1CA4-FBC5-573B-07CFC3C1B81E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Knoten&lt;</a:t>
            </a:r>
            <a:r>
              <a:rPr lang="de-DE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{</a:t>
            </a:r>
          </a:p>
          <a:p>
            <a:pPr marL="0" indent="0">
              <a:buNone/>
            </a:pP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de-DE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modifier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de-DE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x, y;</a:t>
            </a:r>
          </a:p>
          <a:p>
            <a:pPr marL="0" indent="0">
              <a:buNone/>
            </a:pP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de-DE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daten;</a:t>
            </a:r>
          </a:p>
          <a:p>
            <a:pPr marL="0" indent="0">
              <a:buNone/>
            </a:pP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de-DE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hoehe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pPr marL="0" indent="0">
              <a:buNone/>
            </a:pP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de-DE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Knoten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de-DE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de-DE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vater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de-DE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protected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de-DE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Knoten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de-DE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&gt;&gt; </a:t>
            </a:r>
            <a:r>
              <a:rPr lang="de-DE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kinder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3867211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274F9FE8-8D95-5F35-5D72-88B83E649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Verbesserter Algorithmus von WS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EBE079F-696E-A736-DCFB-B06C7D35DBB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Erkan Garan, Justin Treulieb – Bäume zeichnen im Ebenen-Layout</a:t>
            </a:r>
            <a:endParaRPr lang="de-DE" dirty="0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41B3520A-9E48-2624-3B5F-5DFF7AD8E4B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Initialisierung erste Phase</a:t>
            </a:r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677FD419-1CA4-FBC5-573B-07CFC3C1B81E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de-DE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nächste freie X-Koordinate auf Höhe</a:t>
            </a:r>
            <a:endParaRPr lang="en-US" b="0" dirty="0">
              <a:solidFill>
                <a:srgbClr val="0000FF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nextPos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hoehe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de-DE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benötigter Versatz auf Höhe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dirty="0">
                <a:latin typeface="Consolas" panose="020B0609020204030204" pitchFamily="49" charset="0"/>
              </a:rPr>
              <a:t>[]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modifier =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hoehe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pPr marL="0" indent="0">
              <a:lnSpc>
                <a:spcPct val="100000"/>
              </a:lnSpc>
              <a:buNone/>
            </a:pP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Arrays.fill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nextPos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Arrays.fill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(modifier, 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22750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274F9FE8-8D95-5F35-5D72-88B83E649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Verbesserter Algorithmus von WS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EBE079F-696E-A736-DCFB-B06C7D35DBB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Erkan Garan, Justin Treulieb – Bäume zeichnen im Ebenen-Layout</a:t>
            </a:r>
            <a:endParaRPr lang="de-DE" dirty="0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41B3520A-9E48-2624-3B5F-5DFF7AD8E4B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Erste Phase</a:t>
            </a:r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677FD419-1CA4-FBC5-573B-07CFC3C1B81E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de-DE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isLeaf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de-DE" dirty="0">
                <a:latin typeface="Consolas" panose="020B0609020204030204" pitchFamily="49" charset="0"/>
              </a:rPr>
              <a:t>	</a:t>
            </a:r>
            <a:r>
              <a:rPr lang="de-DE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place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de-DE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nextPos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[h];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de-DE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(LEFT == </a:t>
            </a:r>
            <a:r>
              <a:rPr lang="de-DE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de-DE" dirty="0">
                <a:latin typeface="Consolas" panose="020B0609020204030204" pitchFamily="49" charset="0"/>
              </a:rPr>
              <a:t>	</a:t>
            </a:r>
            <a:r>
              <a:rPr lang="de-DE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place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de-DE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RIGHT.getX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- </a:t>
            </a:r>
            <a:r>
              <a:rPr lang="de-DE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de-DE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(RIGHT == </a:t>
            </a:r>
            <a:r>
              <a:rPr lang="de-DE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</a:t>
            </a:r>
            <a:r>
              <a:rPr lang="de-DE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place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de-DE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LEFT.getX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+ </a:t>
            </a:r>
            <a:r>
              <a:rPr lang="de-DE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e</a:t>
            </a:r>
            <a:r>
              <a:rPr lang="de-DE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lse</a:t>
            </a:r>
            <a:endParaRPr lang="de-DE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</a:t>
            </a:r>
            <a:r>
              <a:rPr lang="de-DE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place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(</a:t>
            </a:r>
            <a:r>
              <a:rPr lang="de-DE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LEFT.getX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+ </a:t>
            </a:r>
            <a:r>
              <a:rPr lang="de-DE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RIGHT.getX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 / </a:t>
            </a:r>
            <a:r>
              <a:rPr lang="de-DE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50199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274F9FE8-8D95-5F35-5D72-88B83E649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Verbesserter Algorithmus von WS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EBE079F-696E-A736-DCFB-B06C7D35DBB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Erkan Garan, Justin Treulieb – Bäume zeichnen im Ebenen-Layout</a:t>
            </a:r>
            <a:endParaRPr lang="de-DE" dirty="0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41B3520A-9E48-2624-3B5F-5DFF7AD8E4B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Erste Phase II</a:t>
            </a:r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677FD419-1CA4-FBC5-573B-07CFC3C1B81E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de-DE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Setzen des Ebenen-Offsets</a:t>
            </a:r>
            <a:endParaRPr lang="de-DE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de-DE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modifier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[h] = </a:t>
            </a:r>
            <a:r>
              <a:rPr lang="de-DE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Math.max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modifier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[h], </a:t>
            </a:r>
            <a:r>
              <a:rPr lang="de-DE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nextPos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[h] - </a:t>
            </a:r>
            <a:r>
              <a:rPr lang="de-DE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place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de-DE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Koordinaten setzen</a:t>
            </a:r>
            <a:endParaRPr lang="de-DE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de-DE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knoten.setX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place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(</a:t>
            </a:r>
            <a:r>
              <a:rPr lang="de-DE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isLeaf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?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modifier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[h]));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knoten.setY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knoten.getHoehe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+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endParaRPr lang="de-DE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de-DE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Setzen des nächsten freien Platzes auf der Ebene</a:t>
            </a:r>
            <a:endParaRPr lang="de-DE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de-DE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nextPos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[h] = </a:t>
            </a:r>
            <a:r>
              <a:rPr lang="de-DE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knoten.getX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+ </a:t>
            </a:r>
            <a:r>
              <a:rPr lang="de-DE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de-DE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Setzen des Knoten-Offsets</a:t>
            </a:r>
            <a:endParaRPr lang="de-DE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de-DE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knoten.setModifier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modifier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[h]);</a:t>
            </a:r>
          </a:p>
          <a:p>
            <a:pPr marL="0" indent="0">
              <a:buNone/>
            </a:pP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93368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nhaltsplatzhalter 11" descr="Ein Bild, das Text enthält.&#10;&#10;Automatisch generierte Beschreibung">
            <a:extLst>
              <a:ext uri="{FF2B5EF4-FFF2-40B4-BE49-F238E27FC236}">
                <a16:creationId xmlns:a16="http://schemas.microsoft.com/office/drawing/2014/main" id="{931D61F3-39A3-8C18-FBCA-3281A0F80A1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606021" y="915988"/>
            <a:ext cx="1648883" cy="3709987"/>
          </a:xfrm>
        </p:spPr>
      </p:pic>
      <p:pic>
        <p:nvPicPr>
          <p:cNvPr id="10" name="Inhaltsplatzhalter 9">
            <a:extLst>
              <a:ext uri="{FF2B5EF4-FFF2-40B4-BE49-F238E27FC236}">
                <a16:creationId xmlns:a16="http://schemas.microsoft.com/office/drawing/2014/main" id="{0DFB195B-E748-861C-1F38-9742102A867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643438" y="996610"/>
            <a:ext cx="4140200" cy="3548742"/>
          </a:xfrm>
        </p:spPr>
      </p:pic>
      <p:sp>
        <p:nvSpPr>
          <p:cNvPr id="6" name="Titel 5">
            <a:extLst>
              <a:ext uri="{FF2B5EF4-FFF2-40B4-BE49-F238E27FC236}">
                <a16:creationId xmlns:a16="http://schemas.microsoft.com/office/drawing/2014/main" id="{0D658DEC-36E2-F02C-1B50-C14538678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Beispiel für Algorithmus von WS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ACB1D8F-F9F5-2906-5407-5AA9160ADF0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Erkan Garan, Justin Treulieb – Bäume zeichnen im Ebenen-Layout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198516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nhaltsplatzhalter 9">
            <a:extLst>
              <a:ext uri="{FF2B5EF4-FFF2-40B4-BE49-F238E27FC236}">
                <a16:creationId xmlns:a16="http://schemas.microsoft.com/office/drawing/2014/main" id="{0DFB195B-E748-861C-1F38-9742102A867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643438" y="996610"/>
            <a:ext cx="4140200" cy="3548742"/>
          </a:xfrm>
        </p:spPr>
      </p:pic>
      <p:sp>
        <p:nvSpPr>
          <p:cNvPr id="6" name="Titel 5">
            <a:extLst>
              <a:ext uri="{FF2B5EF4-FFF2-40B4-BE49-F238E27FC236}">
                <a16:creationId xmlns:a16="http://schemas.microsoft.com/office/drawing/2014/main" id="{0D658DEC-36E2-F02C-1B50-C14538678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Beispiel für Algorithmus von WS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ACB1D8F-F9F5-2906-5407-5AA9160ADF0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Erkan Garan, Justin Treulieb – Bäume zeichnen im Ebenen-Layout</a:t>
            </a:r>
            <a:endParaRPr lang="de-DE" dirty="0"/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5F5E7288-8875-8AC0-AF51-DD4AAD845E9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781580" y="915988"/>
            <a:ext cx="3297766" cy="3709987"/>
          </a:xfrm>
        </p:spPr>
      </p:pic>
    </p:spTree>
    <p:extLst>
      <p:ext uri="{BB962C8B-B14F-4D97-AF65-F5344CB8AC3E}">
        <p14:creationId xmlns:p14="http://schemas.microsoft.com/office/powerpoint/2010/main" val="88108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nhaltsplatzhalter 9">
            <a:extLst>
              <a:ext uri="{FF2B5EF4-FFF2-40B4-BE49-F238E27FC236}">
                <a16:creationId xmlns:a16="http://schemas.microsoft.com/office/drawing/2014/main" id="{0DFB195B-E748-861C-1F38-9742102A867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643438" y="996610"/>
            <a:ext cx="4140200" cy="3548742"/>
          </a:xfrm>
        </p:spPr>
      </p:pic>
      <p:sp>
        <p:nvSpPr>
          <p:cNvPr id="6" name="Titel 5">
            <a:extLst>
              <a:ext uri="{FF2B5EF4-FFF2-40B4-BE49-F238E27FC236}">
                <a16:creationId xmlns:a16="http://schemas.microsoft.com/office/drawing/2014/main" id="{0D658DEC-36E2-F02C-1B50-C14538678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Beispiel für Algorithmus von WS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ACB1D8F-F9F5-2906-5407-5AA9160ADF0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Erkan Garan, Justin Treulieb – Bäume zeichnen im Ebenen-Layout</a:t>
            </a:r>
            <a:endParaRPr lang="de-DE" dirty="0"/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BAB54F08-42DA-B378-5EFB-842575FF273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781580" y="915988"/>
            <a:ext cx="3297766" cy="3709987"/>
          </a:xfrm>
        </p:spPr>
      </p:pic>
    </p:spTree>
    <p:extLst>
      <p:ext uri="{BB962C8B-B14F-4D97-AF65-F5344CB8AC3E}">
        <p14:creationId xmlns:p14="http://schemas.microsoft.com/office/powerpoint/2010/main" val="25469451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nhaltsplatzhalter 9">
            <a:extLst>
              <a:ext uri="{FF2B5EF4-FFF2-40B4-BE49-F238E27FC236}">
                <a16:creationId xmlns:a16="http://schemas.microsoft.com/office/drawing/2014/main" id="{0DFB195B-E748-861C-1F38-9742102A867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643438" y="996610"/>
            <a:ext cx="4140200" cy="3548742"/>
          </a:xfrm>
        </p:spPr>
      </p:pic>
      <p:sp>
        <p:nvSpPr>
          <p:cNvPr id="6" name="Titel 5">
            <a:extLst>
              <a:ext uri="{FF2B5EF4-FFF2-40B4-BE49-F238E27FC236}">
                <a16:creationId xmlns:a16="http://schemas.microsoft.com/office/drawing/2014/main" id="{0D658DEC-36E2-F02C-1B50-C14538678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Beispiel für Algorithmus von WS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ACB1D8F-F9F5-2906-5407-5AA9160ADF0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Erkan Garan, Justin Treulieb – Bäume zeichnen im Ebenen-Layout</a:t>
            </a:r>
            <a:endParaRPr lang="de-DE" dirty="0"/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6AA5892F-9E5F-9574-2BC0-4F377D4C1F4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193801" y="915988"/>
            <a:ext cx="2473324" cy="3709987"/>
          </a:xfrm>
        </p:spPr>
      </p:pic>
    </p:spTree>
    <p:extLst>
      <p:ext uri="{BB962C8B-B14F-4D97-AF65-F5344CB8AC3E}">
        <p14:creationId xmlns:p14="http://schemas.microsoft.com/office/powerpoint/2010/main" val="14010314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nhaltsplatzhalter 9">
            <a:extLst>
              <a:ext uri="{FF2B5EF4-FFF2-40B4-BE49-F238E27FC236}">
                <a16:creationId xmlns:a16="http://schemas.microsoft.com/office/drawing/2014/main" id="{0DFB195B-E748-861C-1F38-9742102A867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643438" y="996610"/>
            <a:ext cx="4140200" cy="3548742"/>
          </a:xfrm>
        </p:spPr>
      </p:pic>
      <p:sp>
        <p:nvSpPr>
          <p:cNvPr id="6" name="Titel 5">
            <a:extLst>
              <a:ext uri="{FF2B5EF4-FFF2-40B4-BE49-F238E27FC236}">
                <a16:creationId xmlns:a16="http://schemas.microsoft.com/office/drawing/2014/main" id="{0D658DEC-36E2-F02C-1B50-C14538678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Beispiel für Algorithmus von WS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ACB1D8F-F9F5-2906-5407-5AA9160ADF0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Erkan Garan, Justin Treulieb – Bäume zeichnen im Ebenen-Layout</a:t>
            </a:r>
            <a:endParaRPr lang="de-DE" dirty="0"/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D5F699FF-1452-77C2-1F84-7F6EDF039C4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193801" y="915988"/>
            <a:ext cx="2473324" cy="3709987"/>
          </a:xfrm>
        </p:spPr>
      </p:pic>
    </p:spTree>
    <p:extLst>
      <p:ext uri="{BB962C8B-B14F-4D97-AF65-F5344CB8AC3E}">
        <p14:creationId xmlns:p14="http://schemas.microsoft.com/office/powerpoint/2010/main" val="29814669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nhaltsplatzhalter 9">
            <a:extLst>
              <a:ext uri="{FF2B5EF4-FFF2-40B4-BE49-F238E27FC236}">
                <a16:creationId xmlns:a16="http://schemas.microsoft.com/office/drawing/2014/main" id="{0DFB195B-E748-861C-1F38-9742102A867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643438" y="996610"/>
            <a:ext cx="4140200" cy="3548742"/>
          </a:xfrm>
        </p:spPr>
      </p:pic>
      <p:sp>
        <p:nvSpPr>
          <p:cNvPr id="6" name="Titel 5">
            <a:extLst>
              <a:ext uri="{FF2B5EF4-FFF2-40B4-BE49-F238E27FC236}">
                <a16:creationId xmlns:a16="http://schemas.microsoft.com/office/drawing/2014/main" id="{0D658DEC-36E2-F02C-1B50-C14538678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Beispiel für Algorithmus von WS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ACB1D8F-F9F5-2906-5407-5AA9160ADF0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Erkan Garan, Justin Treulieb – Bäume zeichnen im Ebenen-Layout</a:t>
            </a:r>
            <a:endParaRPr lang="de-DE" dirty="0"/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8319E5D0-9C7F-D856-84D7-0CFA84FAA1B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575469" y="915988"/>
            <a:ext cx="3709987" cy="3709987"/>
          </a:xfrm>
        </p:spPr>
      </p:pic>
    </p:spTree>
    <p:extLst>
      <p:ext uri="{BB962C8B-B14F-4D97-AF65-F5344CB8AC3E}">
        <p14:creationId xmlns:p14="http://schemas.microsoft.com/office/powerpoint/2010/main" val="6802812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DA6D6A53-F10F-1C8D-6D46-FEC2DC2B96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00" y="915990"/>
            <a:ext cx="8424000" cy="3710010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de-DE" dirty="0"/>
              <a:t>Einleitung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Definition von Bäumen in der Informatik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Algorithmen zum Zeichnen von Bäumen</a:t>
            </a:r>
          </a:p>
          <a:p>
            <a:pPr marL="685800" lvl="1" indent="-342900">
              <a:buFont typeface="+mj-lt"/>
              <a:buAutoNum type="arabicPeriod"/>
            </a:pPr>
            <a:r>
              <a:rPr lang="de-DE" dirty="0"/>
              <a:t>Naiver Algorithmus von </a:t>
            </a:r>
            <a:r>
              <a:rPr lang="de-DE" dirty="0" err="1"/>
              <a:t>Wetherell</a:t>
            </a:r>
            <a:r>
              <a:rPr lang="de-DE" dirty="0"/>
              <a:t> und Shannon (WS)</a:t>
            </a:r>
          </a:p>
          <a:p>
            <a:pPr marL="685800" lvl="1" indent="-342900">
              <a:buFont typeface="+mj-lt"/>
              <a:buAutoNum type="arabicPeriod"/>
            </a:pPr>
            <a:r>
              <a:rPr lang="de-DE" dirty="0"/>
              <a:t>Verbesserter Algorithmus von WS</a:t>
            </a:r>
          </a:p>
          <a:p>
            <a:pPr marL="685800" lvl="1" indent="-342900">
              <a:buFont typeface="+mj-lt"/>
              <a:buAutoNum type="arabicPeriod"/>
            </a:pPr>
            <a:r>
              <a:rPr lang="de-DE" dirty="0"/>
              <a:t>Algorithmus von </a:t>
            </a:r>
            <a:r>
              <a:rPr lang="de-DE" dirty="0" err="1"/>
              <a:t>Reingold</a:t>
            </a:r>
            <a:r>
              <a:rPr lang="de-DE" dirty="0"/>
              <a:t> und </a:t>
            </a:r>
            <a:r>
              <a:rPr lang="de-DE" dirty="0" err="1"/>
              <a:t>Tilford</a:t>
            </a:r>
            <a:r>
              <a:rPr lang="de-DE" dirty="0"/>
              <a:t> (TR)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Vergleich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Konklusion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AE457E3-909A-BB36-F91E-21D1E20AA5E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Erkan Garan, Justin Treulieb - Bäume zeichnen im Ebenen-Layout </a:t>
            </a:r>
            <a:endParaRPr lang="de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5FB2163D-B7F4-FF40-D342-27678C5A2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Inhaltsverzeichnis</a:t>
            </a:r>
          </a:p>
        </p:txBody>
      </p:sp>
    </p:spTree>
    <p:extLst>
      <p:ext uri="{BB962C8B-B14F-4D97-AF65-F5344CB8AC3E}">
        <p14:creationId xmlns:p14="http://schemas.microsoft.com/office/powerpoint/2010/main" val="12624730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nhaltsplatzhalter 9">
            <a:extLst>
              <a:ext uri="{FF2B5EF4-FFF2-40B4-BE49-F238E27FC236}">
                <a16:creationId xmlns:a16="http://schemas.microsoft.com/office/drawing/2014/main" id="{0DFB195B-E748-861C-1F38-9742102A867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643438" y="996610"/>
            <a:ext cx="4140200" cy="3548742"/>
          </a:xfrm>
        </p:spPr>
      </p:pic>
      <p:sp>
        <p:nvSpPr>
          <p:cNvPr id="6" name="Titel 5">
            <a:extLst>
              <a:ext uri="{FF2B5EF4-FFF2-40B4-BE49-F238E27FC236}">
                <a16:creationId xmlns:a16="http://schemas.microsoft.com/office/drawing/2014/main" id="{0D658DEC-36E2-F02C-1B50-C14538678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Beispiel für Algorithmus von WS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ACB1D8F-F9F5-2906-5407-5AA9160ADF0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Erkan Garan, Justin Treulieb – Bäume zeichnen im Ebenen-Layout</a:t>
            </a:r>
            <a:endParaRPr lang="de-DE" dirty="0"/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00A88B99-FC2A-A8FC-F322-8928D2405D6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360363" y="996610"/>
            <a:ext cx="4140200" cy="3548742"/>
          </a:xfrm>
        </p:spPr>
      </p:pic>
    </p:spTree>
    <p:extLst>
      <p:ext uri="{BB962C8B-B14F-4D97-AF65-F5344CB8AC3E}">
        <p14:creationId xmlns:p14="http://schemas.microsoft.com/office/powerpoint/2010/main" val="8529268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nhaltsplatzhalter 9">
            <a:extLst>
              <a:ext uri="{FF2B5EF4-FFF2-40B4-BE49-F238E27FC236}">
                <a16:creationId xmlns:a16="http://schemas.microsoft.com/office/drawing/2014/main" id="{0DFB195B-E748-861C-1F38-9742102A867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643438" y="996610"/>
            <a:ext cx="4140200" cy="3548742"/>
          </a:xfrm>
        </p:spPr>
      </p:pic>
      <p:sp>
        <p:nvSpPr>
          <p:cNvPr id="6" name="Titel 5">
            <a:extLst>
              <a:ext uri="{FF2B5EF4-FFF2-40B4-BE49-F238E27FC236}">
                <a16:creationId xmlns:a16="http://schemas.microsoft.com/office/drawing/2014/main" id="{0D658DEC-36E2-F02C-1B50-C14538678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Beispiel für Algorithmus von WS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ACB1D8F-F9F5-2906-5407-5AA9160ADF0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Erkan Garan, Justin Treulieb – Bäume zeichnen im Ebenen-Layout</a:t>
            </a:r>
            <a:endParaRPr lang="de-DE" dirty="0"/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85A9CAB0-7AF4-444D-53FC-5D021B9F968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360363" y="996610"/>
            <a:ext cx="4140200" cy="3548742"/>
          </a:xfrm>
        </p:spPr>
      </p:pic>
    </p:spTree>
    <p:extLst>
      <p:ext uri="{BB962C8B-B14F-4D97-AF65-F5344CB8AC3E}">
        <p14:creationId xmlns:p14="http://schemas.microsoft.com/office/powerpoint/2010/main" val="16961898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274F9FE8-8D95-5F35-5D72-88B83E649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Verbesserter Algorithmus von </a:t>
            </a:r>
            <a:r>
              <a:rPr lang="de-DE" dirty="0" err="1"/>
              <a:t>Wetherell</a:t>
            </a:r>
            <a:r>
              <a:rPr lang="de-DE" dirty="0"/>
              <a:t> und Shannon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EBE079F-696E-A736-DCFB-B06C7D35DBB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Erkan Garan, Justin Treulieb – Bäume zeichnen im Ebenen-Layout</a:t>
            </a:r>
            <a:endParaRPr lang="de-DE" dirty="0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41B3520A-9E48-2624-3B5F-5DFF7AD8E4B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Initialisierung zweite Phase</a:t>
            </a:r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677FD419-1CA4-FBC5-573B-07CFC3C1B81E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Addiere alle </a:t>
            </a:r>
            <a:r>
              <a:rPr lang="de-DE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Modifier</a:t>
            </a:r>
            <a:r>
              <a:rPr lang="de-DE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der Vorgänger eines Knotens</a:t>
            </a:r>
            <a:endParaRPr lang="de-DE" b="0" dirty="0">
              <a:solidFill>
                <a:srgbClr val="0000FF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modifierSum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de-DE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de-DE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Array zurücksetzen</a:t>
            </a:r>
            <a:endParaRPr lang="de-DE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Arrays.fill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nextPos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e-DE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52177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274F9FE8-8D95-5F35-5D72-88B83E649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Verbesserter Algorithmus von </a:t>
            </a:r>
            <a:r>
              <a:rPr lang="de-DE" dirty="0" err="1"/>
              <a:t>Wetherell</a:t>
            </a:r>
            <a:r>
              <a:rPr lang="de-DE" dirty="0"/>
              <a:t> und Shannon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EBE079F-696E-A736-DCFB-B06C7D35DBB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Erkan Garan, Justin Treulieb – Bäume zeichnen im Ebenen-Layout</a:t>
            </a:r>
            <a:endParaRPr lang="de-DE" dirty="0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41B3520A-9E48-2624-3B5F-5DFF7AD8E4B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Zweite Phase</a:t>
            </a:r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677FD419-1CA4-FBC5-573B-07CFC3C1B81E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de-DE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knoten.setX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Math.min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de-DE" dirty="0">
                <a:latin typeface="Consolas" panose="020B0609020204030204" pitchFamily="49" charset="0"/>
              </a:rPr>
              <a:t>	</a:t>
            </a:r>
            <a:r>
              <a:rPr lang="de-DE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nextPos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de-DE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knoten.getHoehe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()],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de-DE" dirty="0">
                <a:latin typeface="Consolas" panose="020B0609020204030204" pitchFamily="49" charset="0"/>
              </a:rPr>
              <a:t>	</a:t>
            </a:r>
            <a:r>
              <a:rPr lang="de-DE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knoten.getX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+ </a:t>
            </a:r>
            <a:r>
              <a:rPr lang="de-DE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modifierSum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de-DE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knoten.getModifier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pPr marL="0" indent="0">
              <a:lnSpc>
                <a:spcPct val="100000"/>
              </a:lnSpc>
              <a:buNone/>
            </a:pPr>
            <a:endParaRPr lang="de-DE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knoten.getLeft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!= </a:t>
            </a:r>
            <a:r>
              <a:rPr lang="de-DE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</a:t>
            </a:r>
            <a:r>
              <a:rPr lang="de-DE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knoten.setX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Math.max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knoten.getX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(), </a:t>
            </a:r>
            <a:r>
              <a:rPr lang="de-DE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knoten.getLeft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de-DE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getX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+ </a:t>
            </a:r>
            <a:r>
              <a:rPr lang="de-DE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pPr marL="0" indent="0">
              <a:buNone/>
            </a:pP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de-DE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istWurzel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false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de-DE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	</a:t>
            </a:r>
            <a:r>
              <a:rPr lang="de-DE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father.getVistStatus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== </a:t>
            </a:r>
            <a:r>
              <a:rPr lang="de-DE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right_visit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	</a:t>
            </a:r>
            <a:r>
              <a:rPr lang="de-DE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knoten.setX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Math.max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knoten.getX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(), </a:t>
            </a:r>
            <a:r>
              <a:rPr lang="de-DE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father.getX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+ </a:t>
            </a:r>
            <a:r>
              <a:rPr lang="de-DE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pPr marL="0" indent="0">
              <a:buNone/>
            </a:pPr>
            <a:r>
              <a:rPr lang="de-DE" dirty="0">
                <a:latin typeface="Consolas" panose="020B0609020204030204" pitchFamily="49" charset="0"/>
              </a:rPr>
              <a:t>	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nextPos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knoten.getHoehe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()] =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knoten.getX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+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endParaRPr lang="de-DE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62056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nhaltsplatzhalter 9">
            <a:extLst>
              <a:ext uri="{FF2B5EF4-FFF2-40B4-BE49-F238E27FC236}">
                <a16:creationId xmlns:a16="http://schemas.microsoft.com/office/drawing/2014/main" id="{0DFB195B-E748-861C-1F38-9742102A867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643438" y="996610"/>
            <a:ext cx="4140200" cy="3548742"/>
          </a:xfrm>
        </p:spPr>
      </p:pic>
      <p:sp>
        <p:nvSpPr>
          <p:cNvPr id="6" name="Titel 5">
            <a:extLst>
              <a:ext uri="{FF2B5EF4-FFF2-40B4-BE49-F238E27FC236}">
                <a16:creationId xmlns:a16="http://schemas.microsoft.com/office/drawing/2014/main" id="{0D658DEC-36E2-F02C-1B50-C14538678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Beispiel für Algorithmus von WS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ACB1D8F-F9F5-2906-5407-5AA9160ADF0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Erkan Garan, Justin Treulieb – Bäume zeichnen im Ebenen-Layout</a:t>
            </a:r>
            <a:endParaRPr lang="de-DE" dirty="0"/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9E537C2A-DC27-8A4B-EED5-2D2AFB216FD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360363" y="996610"/>
            <a:ext cx="4140200" cy="3548742"/>
          </a:xfrm>
        </p:spPr>
      </p:pic>
    </p:spTree>
    <p:extLst>
      <p:ext uri="{BB962C8B-B14F-4D97-AF65-F5344CB8AC3E}">
        <p14:creationId xmlns:p14="http://schemas.microsoft.com/office/powerpoint/2010/main" val="34380469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nhaltsplatzhalter 9">
            <a:extLst>
              <a:ext uri="{FF2B5EF4-FFF2-40B4-BE49-F238E27FC236}">
                <a16:creationId xmlns:a16="http://schemas.microsoft.com/office/drawing/2014/main" id="{0DFB195B-E748-861C-1F38-9742102A867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643438" y="996610"/>
            <a:ext cx="4140200" cy="3548742"/>
          </a:xfrm>
        </p:spPr>
      </p:pic>
      <p:sp>
        <p:nvSpPr>
          <p:cNvPr id="6" name="Titel 5">
            <a:extLst>
              <a:ext uri="{FF2B5EF4-FFF2-40B4-BE49-F238E27FC236}">
                <a16:creationId xmlns:a16="http://schemas.microsoft.com/office/drawing/2014/main" id="{0D658DEC-36E2-F02C-1B50-C14538678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Beispiel für Algorithmus von WS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ACB1D8F-F9F5-2906-5407-5AA9160ADF0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Erkan Garan, Justin Treulieb – Bäume zeichnen im Ebenen-Layout</a:t>
            </a:r>
            <a:endParaRPr lang="de-DE" dirty="0"/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7AE0DC8C-B4E0-5033-5FAB-920EE9CAE94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360363" y="996610"/>
            <a:ext cx="4140200" cy="3548742"/>
          </a:xfrm>
        </p:spPr>
      </p:pic>
    </p:spTree>
    <p:extLst>
      <p:ext uri="{BB962C8B-B14F-4D97-AF65-F5344CB8AC3E}">
        <p14:creationId xmlns:p14="http://schemas.microsoft.com/office/powerpoint/2010/main" val="32712569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nhaltsplatzhalter 9">
            <a:extLst>
              <a:ext uri="{FF2B5EF4-FFF2-40B4-BE49-F238E27FC236}">
                <a16:creationId xmlns:a16="http://schemas.microsoft.com/office/drawing/2014/main" id="{0DFB195B-E748-861C-1F38-9742102A867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643438" y="996610"/>
            <a:ext cx="4140200" cy="3548742"/>
          </a:xfrm>
        </p:spPr>
      </p:pic>
      <p:sp>
        <p:nvSpPr>
          <p:cNvPr id="6" name="Titel 5">
            <a:extLst>
              <a:ext uri="{FF2B5EF4-FFF2-40B4-BE49-F238E27FC236}">
                <a16:creationId xmlns:a16="http://schemas.microsoft.com/office/drawing/2014/main" id="{0D658DEC-36E2-F02C-1B50-C14538678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Beispiel für Algorithmus von WS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ACB1D8F-F9F5-2906-5407-5AA9160ADF0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Erkan Garan, Justin Treulieb – Bäume zeichnen im Ebenen-Layout</a:t>
            </a:r>
            <a:endParaRPr lang="de-DE" dirty="0"/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6C66E5CB-A2C7-A69C-C66A-9C100CA9B41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360363" y="996610"/>
            <a:ext cx="4140200" cy="3548742"/>
          </a:xfrm>
        </p:spPr>
      </p:pic>
    </p:spTree>
    <p:extLst>
      <p:ext uri="{BB962C8B-B14F-4D97-AF65-F5344CB8AC3E}">
        <p14:creationId xmlns:p14="http://schemas.microsoft.com/office/powerpoint/2010/main" val="427545797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nhaltsplatzhalter 9">
            <a:extLst>
              <a:ext uri="{FF2B5EF4-FFF2-40B4-BE49-F238E27FC236}">
                <a16:creationId xmlns:a16="http://schemas.microsoft.com/office/drawing/2014/main" id="{0DFB195B-E748-861C-1F38-9742102A867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643438" y="996610"/>
            <a:ext cx="4140200" cy="3548742"/>
          </a:xfrm>
        </p:spPr>
      </p:pic>
      <p:sp>
        <p:nvSpPr>
          <p:cNvPr id="6" name="Titel 5">
            <a:extLst>
              <a:ext uri="{FF2B5EF4-FFF2-40B4-BE49-F238E27FC236}">
                <a16:creationId xmlns:a16="http://schemas.microsoft.com/office/drawing/2014/main" id="{0D658DEC-36E2-F02C-1B50-C14538678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Beispiel für Algorithmus von WS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ACB1D8F-F9F5-2906-5407-5AA9160ADF0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Erkan Garan, Justin Treulieb – Bäume zeichnen im Ebenen-Layout</a:t>
            </a:r>
            <a:endParaRPr lang="de-DE" dirty="0"/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969CDB0D-2F88-520B-0EE2-CA8B9159730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360363" y="996610"/>
            <a:ext cx="4140200" cy="3548742"/>
          </a:xfrm>
        </p:spPr>
      </p:pic>
    </p:spTree>
    <p:extLst>
      <p:ext uri="{BB962C8B-B14F-4D97-AF65-F5344CB8AC3E}">
        <p14:creationId xmlns:p14="http://schemas.microsoft.com/office/powerpoint/2010/main" val="37011855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nhaltsplatzhalter 9">
            <a:extLst>
              <a:ext uri="{FF2B5EF4-FFF2-40B4-BE49-F238E27FC236}">
                <a16:creationId xmlns:a16="http://schemas.microsoft.com/office/drawing/2014/main" id="{0DFB195B-E748-861C-1F38-9742102A867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643438" y="996610"/>
            <a:ext cx="4140200" cy="3548742"/>
          </a:xfrm>
        </p:spPr>
      </p:pic>
      <p:sp>
        <p:nvSpPr>
          <p:cNvPr id="6" name="Titel 5">
            <a:extLst>
              <a:ext uri="{FF2B5EF4-FFF2-40B4-BE49-F238E27FC236}">
                <a16:creationId xmlns:a16="http://schemas.microsoft.com/office/drawing/2014/main" id="{0D658DEC-36E2-F02C-1B50-C14538678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Beispiel für Algorithmus von WS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ACB1D8F-F9F5-2906-5407-5AA9160ADF0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Erkan Garan, Justin Treulieb – Bäume zeichnen im Ebenen-Layout</a:t>
            </a:r>
            <a:endParaRPr lang="de-DE" dirty="0"/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969CDB0D-2F88-520B-0EE2-CA8B9159730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/>
          <a:stretch/>
        </p:blipFill>
        <p:spPr>
          <a:xfrm>
            <a:off x="360363" y="996610"/>
            <a:ext cx="4140199" cy="3548742"/>
          </a:xfrm>
        </p:spPr>
      </p:pic>
    </p:spTree>
    <p:extLst>
      <p:ext uri="{BB962C8B-B14F-4D97-AF65-F5344CB8AC3E}">
        <p14:creationId xmlns:p14="http://schemas.microsoft.com/office/powerpoint/2010/main" val="21763967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nhaltsplatzhalter 9">
            <a:extLst>
              <a:ext uri="{FF2B5EF4-FFF2-40B4-BE49-F238E27FC236}">
                <a16:creationId xmlns:a16="http://schemas.microsoft.com/office/drawing/2014/main" id="{0DFB195B-E748-861C-1F38-9742102A867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643438" y="996610"/>
            <a:ext cx="4140200" cy="3548742"/>
          </a:xfrm>
        </p:spPr>
      </p:pic>
      <p:sp>
        <p:nvSpPr>
          <p:cNvPr id="6" name="Titel 5">
            <a:extLst>
              <a:ext uri="{FF2B5EF4-FFF2-40B4-BE49-F238E27FC236}">
                <a16:creationId xmlns:a16="http://schemas.microsoft.com/office/drawing/2014/main" id="{0D658DEC-36E2-F02C-1B50-C14538678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Beispiel für Algorithmus von WS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ACB1D8F-F9F5-2906-5407-5AA9160ADF0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Erkan Garan, Justin Treulieb – Bäume zeichnen im Ebenen-Layout</a:t>
            </a:r>
            <a:endParaRPr lang="de-DE" dirty="0"/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969CDB0D-2F88-520B-0EE2-CA8B9159730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/>
          <a:stretch/>
        </p:blipFill>
        <p:spPr>
          <a:xfrm>
            <a:off x="360363" y="996610"/>
            <a:ext cx="4140199" cy="3548742"/>
          </a:xfrm>
        </p:spPr>
      </p:pic>
    </p:spTree>
    <p:extLst>
      <p:ext uri="{BB962C8B-B14F-4D97-AF65-F5344CB8AC3E}">
        <p14:creationId xmlns:p14="http://schemas.microsoft.com/office/powerpoint/2010/main" val="28827544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8122D5C5-7FCB-87B0-6B7A-A83F0AB7B7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Definition von Bäumen in der Informatik</a:t>
            </a:r>
          </a:p>
          <a:p>
            <a:r>
              <a:rPr lang="de-DE" dirty="0"/>
              <a:t>Vorstellung und Erklärung von drei verschiedenen Algorithmen zum Zeichnen von Bäumen</a:t>
            </a:r>
          </a:p>
          <a:p>
            <a:r>
              <a:rPr lang="de-DE" dirty="0"/>
              <a:t>Komprimierte und sortierte Darstellung von Daten</a:t>
            </a:r>
          </a:p>
          <a:p>
            <a:r>
              <a:rPr lang="de-DE" dirty="0"/>
              <a:t>Verständnis schaffen für die Algorithmen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41B523B-214D-6892-FCFC-CB96158705A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Erkan Garan, Justin Treulieb –Bäume zeichnen im Ebenen-Layout</a:t>
            </a:r>
            <a:endParaRPr lang="de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B1D9AC3F-3925-37A7-084A-534FDD2B1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Einleitung</a:t>
            </a:r>
          </a:p>
        </p:txBody>
      </p:sp>
      <p:pic>
        <p:nvPicPr>
          <p:cNvPr id="11" name="Bildplatzhalter 10">
            <a:extLst>
              <a:ext uri="{FF2B5EF4-FFF2-40B4-BE49-F238E27FC236}">
                <a16:creationId xmlns:a16="http://schemas.microsoft.com/office/drawing/2014/main" id="{6D4AD00E-C0A5-5779-F57C-414BBFBB9696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l="11168" r="11168"/>
          <a:stretch>
            <a:fillRect/>
          </a:stretch>
        </p:blipFill>
        <p:spPr>
          <a:xfrm>
            <a:off x="358775" y="915988"/>
            <a:ext cx="2305050" cy="3709987"/>
          </a:xfrm>
        </p:spPr>
      </p:pic>
    </p:spTree>
    <p:extLst>
      <p:ext uri="{BB962C8B-B14F-4D97-AF65-F5344CB8AC3E}">
        <p14:creationId xmlns:p14="http://schemas.microsoft.com/office/powerpoint/2010/main" val="134798688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nhaltsplatzhalter 9">
            <a:extLst>
              <a:ext uri="{FF2B5EF4-FFF2-40B4-BE49-F238E27FC236}">
                <a16:creationId xmlns:a16="http://schemas.microsoft.com/office/drawing/2014/main" id="{0DFB195B-E748-861C-1F38-9742102A867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643438" y="996610"/>
            <a:ext cx="4140200" cy="3548742"/>
          </a:xfrm>
        </p:spPr>
      </p:pic>
      <p:sp>
        <p:nvSpPr>
          <p:cNvPr id="6" name="Titel 5">
            <a:extLst>
              <a:ext uri="{FF2B5EF4-FFF2-40B4-BE49-F238E27FC236}">
                <a16:creationId xmlns:a16="http://schemas.microsoft.com/office/drawing/2014/main" id="{0D658DEC-36E2-F02C-1B50-C14538678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Beispiel für Algorithmus von WS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ACB1D8F-F9F5-2906-5407-5AA9160ADF0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Erkan Garan, Justin Treulieb – Bäume zeichnen im Ebenen-Layout</a:t>
            </a:r>
            <a:endParaRPr lang="de-DE" dirty="0"/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969CDB0D-2F88-520B-0EE2-CA8B9159730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/>
          <a:stretch/>
        </p:blipFill>
        <p:spPr>
          <a:xfrm>
            <a:off x="360363" y="996610"/>
            <a:ext cx="4140199" cy="3548742"/>
          </a:xfrm>
        </p:spPr>
      </p:pic>
    </p:spTree>
    <p:extLst>
      <p:ext uri="{BB962C8B-B14F-4D97-AF65-F5344CB8AC3E}">
        <p14:creationId xmlns:p14="http://schemas.microsoft.com/office/powerpoint/2010/main" val="307136649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nhaltsplatzhalter 9">
            <a:extLst>
              <a:ext uri="{FF2B5EF4-FFF2-40B4-BE49-F238E27FC236}">
                <a16:creationId xmlns:a16="http://schemas.microsoft.com/office/drawing/2014/main" id="{0DFB195B-E748-861C-1F38-9742102A867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643438" y="996610"/>
            <a:ext cx="4140200" cy="3548742"/>
          </a:xfrm>
        </p:spPr>
      </p:pic>
      <p:sp>
        <p:nvSpPr>
          <p:cNvPr id="6" name="Titel 5">
            <a:extLst>
              <a:ext uri="{FF2B5EF4-FFF2-40B4-BE49-F238E27FC236}">
                <a16:creationId xmlns:a16="http://schemas.microsoft.com/office/drawing/2014/main" id="{0D658DEC-36E2-F02C-1B50-C14538678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Beispiel für Algorithmus von WS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ACB1D8F-F9F5-2906-5407-5AA9160ADF0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Erkan Garan, Justin Treulieb – Bäume zeichnen im Ebenen-Layout</a:t>
            </a:r>
            <a:endParaRPr lang="de-DE" dirty="0"/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969CDB0D-2F88-520B-0EE2-CA8B9159730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/>
          <a:stretch/>
        </p:blipFill>
        <p:spPr>
          <a:xfrm>
            <a:off x="360363" y="996610"/>
            <a:ext cx="4140199" cy="3548742"/>
          </a:xfrm>
        </p:spPr>
      </p:pic>
    </p:spTree>
    <p:extLst>
      <p:ext uri="{BB962C8B-B14F-4D97-AF65-F5344CB8AC3E}">
        <p14:creationId xmlns:p14="http://schemas.microsoft.com/office/powerpoint/2010/main" val="319126416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nhaltsplatzhalter 9">
            <a:extLst>
              <a:ext uri="{FF2B5EF4-FFF2-40B4-BE49-F238E27FC236}">
                <a16:creationId xmlns:a16="http://schemas.microsoft.com/office/drawing/2014/main" id="{0DFB195B-E748-861C-1F38-9742102A867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643438" y="996610"/>
            <a:ext cx="4140200" cy="3548742"/>
          </a:xfrm>
        </p:spPr>
      </p:pic>
      <p:sp>
        <p:nvSpPr>
          <p:cNvPr id="6" name="Titel 5">
            <a:extLst>
              <a:ext uri="{FF2B5EF4-FFF2-40B4-BE49-F238E27FC236}">
                <a16:creationId xmlns:a16="http://schemas.microsoft.com/office/drawing/2014/main" id="{0D658DEC-36E2-F02C-1B50-C14538678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Vorteile des verbesserten Algorithmus von WS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ACB1D8F-F9F5-2906-5407-5AA9160ADF0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Erkan Garan, Justin Treulieb – Bäume zeichnen im Ebenen-Layout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DBE6544-81CB-0F32-2D99-7135A09E0DA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Linke Kinder links vom Vater</a:t>
            </a:r>
          </a:p>
          <a:p>
            <a:r>
              <a:rPr lang="de-DE" dirty="0"/>
              <a:t>Rechte Kinder rechts vom Vater</a:t>
            </a:r>
          </a:p>
          <a:p>
            <a:r>
              <a:rPr lang="de-DE" dirty="0"/>
              <a:t>Übersichtlichere und intuitivere Bäume im Vergleich zum naiven Algorithmus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204218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0D658DEC-36E2-F02C-1B50-C14538678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Nachteile des verbesserten Algorithmus von WS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ACB1D8F-F9F5-2906-5407-5AA9160ADF0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Erkan Garan, Justin Treulieb – Bäume zeichnen im Ebenen-Layout</a:t>
            </a:r>
            <a:endParaRPr lang="de-DE" dirty="0"/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969CDB0D-2F88-520B-0EE2-CA8B9159730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rcRect/>
          <a:stretch/>
        </p:blipFill>
        <p:spPr>
          <a:xfrm>
            <a:off x="360363" y="996610"/>
            <a:ext cx="4140199" cy="3548742"/>
          </a:xfrm>
        </p:spPr>
      </p:pic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7A5393A-0728-C292-EE1F-37A619C5D15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de-DE" dirty="0"/>
              <a:t>Lange Kanten (z.B. zwischen den Knoten F und G)</a:t>
            </a:r>
          </a:p>
          <a:p>
            <a:r>
              <a:rPr lang="de-DE" dirty="0"/>
              <a:t>Produziert keine Spiegelbilder</a:t>
            </a:r>
          </a:p>
          <a:p>
            <a:r>
              <a:rPr lang="de-DE" dirty="0"/>
              <a:t>Zeichnet ohne weitere Modifikationen nur Binärbäume</a:t>
            </a:r>
          </a:p>
          <a:p>
            <a:r>
              <a:rPr lang="de-DE" dirty="0"/>
              <a:t>Verstößt gegen die Anforderung, dass Väter zentriert über Kinder sein müssen</a:t>
            </a:r>
          </a:p>
          <a:p>
            <a:pPr mar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7449129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0D658DEC-36E2-F02C-1B50-C14538678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Theorem (</a:t>
            </a:r>
            <a:r>
              <a:rPr lang="de-DE" dirty="0" err="1"/>
              <a:t>Uglification</a:t>
            </a:r>
            <a:r>
              <a:rPr lang="de-DE" dirty="0"/>
              <a:t>)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ACB1D8F-F9F5-2906-5407-5AA9160ADF0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Erkan Garan, Justin Treulieb – Bäume zeichnen im Ebenen-Layout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7A5393A-0728-C292-EE1F-37A619C5D15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 algn="l">
              <a:buNone/>
            </a:pP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„ </a:t>
            </a:r>
            <a:r>
              <a:rPr lang="en-US" sz="1800" b="0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Minimum width drawings exist which violate Aesthetic 3 [</a:t>
            </a:r>
            <a:r>
              <a:rPr lang="en-US" sz="1800" b="0" i="0" u="none" strike="noStrike" baseline="0" dirty="0" err="1">
                <a:latin typeface="Arial" panose="020B0604020202020204" pitchFamily="34" charset="0"/>
                <a:cs typeface="Arial" panose="020B0604020202020204" pitchFamily="34" charset="0"/>
              </a:rPr>
              <a:t>Anforderung</a:t>
            </a:r>
            <a:r>
              <a:rPr lang="en-US" sz="1800" b="0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800" b="0" i="0" u="none" strike="noStrike" baseline="0" dirty="0" err="1">
                <a:latin typeface="Arial" panose="020B0604020202020204" pitchFamily="34" charset="0"/>
                <a:cs typeface="Arial" panose="020B0604020202020204" pitchFamily="34" charset="0"/>
              </a:rPr>
              <a:t>dass</a:t>
            </a:r>
            <a:r>
              <a:rPr lang="en-US" sz="1800" b="0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0" i="0" u="none" strike="noStrike" baseline="0" dirty="0" err="1">
                <a:latin typeface="Arial" panose="020B0604020202020204" pitchFamily="34" charset="0"/>
                <a:cs typeface="Arial" panose="020B0604020202020204" pitchFamily="34" charset="0"/>
              </a:rPr>
              <a:t>Väter</a:t>
            </a:r>
            <a:r>
              <a:rPr lang="en-US" sz="1800" b="0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0" i="0" u="none" strike="noStrike" baseline="0" dirty="0" err="1">
                <a:latin typeface="Arial" panose="020B0604020202020204" pitchFamily="34" charset="0"/>
                <a:cs typeface="Arial" panose="020B0604020202020204" pitchFamily="34" charset="0"/>
              </a:rPr>
              <a:t>zentriert</a:t>
            </a:r>
            <a:r>
              <a:rPr lang="en-US" sz="1800" b="0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 sein </a:t>
            </a:r>
            <a:r>
              <a:rPr lang="en-US" sz="1800" b="0" i="0" u="none" strike="noStrike" baseline="0" dirty="0" err="1">
                <a:latin typeface="Arial" panose="020B0604020202020204" pitchFamily="34" charset="0"/>
                <a:cs typeface="Arial" panose="020B0604020202020204" pitchFamily="34" charset="0"/>
              </a:rPr>
              <a:t>müssen</a:t>
            </a:r>
            <a:r>
              <a:rPr lang="en-US" sz="1800" b="0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800" b="0" i="0" u="none" strike="noStrike" baseline="0" dirty="0" err="1">
                <a:latin typeface="Arial" panose="020B0604020202020204" pitchFamily="34" charset="0"/>
                <a:cs typeface="Arial" panose="020B0604020202020204" pitchFamily="34" charset="0"/>
              </a:rPr>
              <a:t>Anm</a:t>
            </a:r>
            <a:r>
              <a:rPr lang="en-US" sz="1800" b="0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. von E.G.] by arbitrary amounts” </a:t>
            </a:r>
          </a:p>
          <a:p>
            <a:pPr marL="0" indent="0" algn="l">
              <a:buNone/>
            </a:pPr>
            <a:r>
              <a:rPr lang="en-US" sz="1800" b="0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–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Charles </a:t>
            </a:r>
            <a:r>
              <a:rPr lang="en-US" sz="1800" b="0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Wetherell, Alfred Shannon</a:t>
            </a:r>
          </a:p>
          <a:p>
            <a:r>
              <a:rPr lang="en-US" sz="1800" b="0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Trade-Off </a:t>
            </a:r>
            <a:r>
              <a:rPr lang="en-US" sz="1800" b="0" i="0" u="none" strike="noStrike" baseline="0" dirty="0" err="1">
                <a:latin typeface="Arial" panose="020B0604020202020204" pitchFamily="34" charset="0"/>
                <a:cs typeface="Arial" panose="020B0604020202020204" pitchFamily="34" charset="0"/>
              </a:rPr>
              <a:t>zwischen</a:t>
            </a:r>
            <a:r>
              <a:rPr lang="en-US" sz="1800" b="0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0" i="0" u="none" strike="noStrike" baseline="0" dirty="0" err="1">
                <a:latin typeface="Arial" panose="020B0604020202020204" pitchFamily="34" charset="0"/>
                <a:cs typeface="Arial" panose="020B0604020202020204" pitchFamily="34" charset="0"/>
              </a:rPr>
              <a:t>Breite</a:t>
            </a:r>
            <a:r>
              <a:rPr lang="en-US" sz="1800" b="0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 und </a:t>
            </a:r>
            <a:r>
              <a:rPr lang="en-US" sz="1800" b="0" i="0" u="none" strike="noStrike" baseline="0" dirty="0" err="1">
                <a:latin typeface="Arial" panose="020B0604020202020204" pitchFamily="34" charset="0"/>
                <a:cs typeface="Arial" panose="020B0604020202020204" pitchFamily="34" charset="0"/>
              </a:rPr>
              <a:t>Zentrierung</a:t>
            </a:r>
            <a:r>
              <a:rPr lang="en-US" sz="1800" b="0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 der </a:t>
            </a:r>
            <a:r>
              <a:rPr lang="en-US" sz="1800" b="0" i="0" u="none" strike="noStrike" baseline="0" dirty="0" err="1">
                <a:latin typeface="Arial" panose="020B0604020202020204" pitchFamily="34" charset="0"/>
                <a:cs typeface="Arial" panose="020B0604020202020204" pitchFamily="34" charset="0"/>
              </a:rPr>
              <a:t>Väter</a:t>
            </a:r>
            <a:endParaRPr lang="en-US" sz="1800" b="0" i="0" u="none" strike="noStrike" baseline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b="0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Maximal </a:t>
            </a:r>
            <a:r>
              <a:rPr lang="en-US" sz="1800" b="0" i="0" u="none" strike="noStrike" baseline="0" dirty="0" err="1">
                <a:latin typeface="Arial" panose="020B0604020202020204" pitchFamily="34" charset="0"/>
                <a:cs typeface="Arial" panose="020B0604020202020204" pitchFamily="34" charset="0"/>
              </a:rPr>
              <a:t>schmale</a:t>
            </a:r>
            <a:r>
              <a:rPr lang="en-US" sz="1800" b="0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0" i="0" u="none" strike="noStrike" baseline="0" dirty="0" err="1">
                <a:latin typeface="Arial" panose="020B0604020202020204" pitchFamily="34" charset="0"/>
                <a:cs typeface="Arial" panose="020B0604020202020204" pitchFamily="34" charset="0"/>
              </a:rPr>
              <a:t>Bäume</a:t>
            </a:r>
            <a:r>
              <a:rPr lang="en-US" sz="1800" b="0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 und </a:t>
            </a:r>
            <a:r>
              <a:rPr lang="en-US" sz="1800" b="0" i="0" u="none" strike="noStrike" baseline="0" dirty="0" err="1">
                <a:latin typeface="Arial" panose="020B0604020202020204" pitchFamily="34" charset="0"/>
                <a:cs typeface="Arial" panose="020B0604020202020204" pitchFamily="34" charset="0"/>
              </a:rPr>
              <a:t>zentrierte</a:t>
            </a:r>
            <a:r>
              <a:rPr lang="en-US" sz="1800" b="0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0" i="0" u="none" strike="noStrike" baseline="0" dirty="0" err="1">
                <a:latin typeface="Arial" panose="020B0604020202020204" pitchFamily="34" charset="0"/>
                <a:cs typeface="Arial" panose="020B0604020202020204" pitchFamily="34" charset="0"/>
              </a:rPr>
              <a:t>Väter</a:t>
            </a:r>
            <a:r>
              <a:rPr lang="en-US" sz="1800" b="0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0" i="0" u="none" strike="noStrike" baseline="0" dirty="0" err="1">
                <a:latin typeface="Arial" panose="020B0604020202020204" pitchFamily="34" charset="0"/>
                <a:cs typeface="Arial" panose="020B0604020202020204" pitchFamily="34" charset="0"/>
              </a:rPr>
              <a:t>nicht</a:t>
            </a:r>
            <a:r>
              <a:rPr lang="en-US" sz="1800" b="0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0" i="0" u="none" strike="noStrike" baseline="0" dirty="0" err="1">
                <a:latin typeface="Arial" panose="020B0604020202020204" pitchFamily="34" charset="0"/>
                <a:cs typeface="Arial" panose="020B0604020202020204" pitchFamily="34" charset="0"/>
              </a:rPr>
              <a:t>immer</a:t>
            </a:r>
            <a:r>
              <a:rPr lang="en-US" sz="1800" b="0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0" i="0" u="none" strike="noStrike" baseline="0" dirty="0" err="1">
                <a:latin typeface="Arial" panose="020B0604020202020204" pitchFamily="34" charset="0"/>
                <a:cs typeface="Arial" panose="020B0604020202020204" pitchFamily="34" charset="0"/>
              </a:rPr>
              <a:t>gleichzeitig</a:t>
            </a:r>
            <a:r>
              <a:rPr lang="en-US" sz="1800" b="0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0" i="0" u="none" strike="noStrike" baseline="0" dirty="0" err="1">
                <a:latin typeface="Arial" panose="020B0604020202020204" pitchFamily="34" charset="0"/>
                <a:cs typeface="Arial" panose="020B0604020202020204" pitchFamily="34" charset="0"/>
              </a:rPr>
              <a:t>möglich</a:t>
            </a:r>
            <a:endParaRPr lang="en-US" sz="1800" b="0" i="0" u="none" strike="noStrike" baseline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l">
              <a:buNone/>
            </a:pPr>
            <a:endParaRPr lang="de-DE" dirty="0"/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1994440F-DA6E-F1E7-96D8-3269578968E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464376" y="915988"/>
            <a:ext cx="1932174" cy="3709987"/>
          </a:xfr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F6D74019-C70A-FB8C-3374-C6AA4C788C46}"/>
              </a:ext>
            </a:extLst>
          </p:cNvPr>
          <p:cNvSpPr/>
          <p:nvPr/>
        </p:nvSpPr>
        <p:spPr>
          <a:xfrm>
            <a:off x="1464376" y="2571750"/>
            <a:ext cx="1490859" cy="2244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1291133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BAD008CD-3E38-4873-2237-225ACE4C6F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DA7FBB13-BC24-E865-E65F-8F264670C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Algorithmus von RT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3ED9663-9E18-18A0-AEC8-48726ACF4C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Erkan Garan, Justin Treulieb – Bäume zeichnen im Ebenen-Layout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8753154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274F9FE8-8D95-5F35-5D72-88B83E649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Algorithmus von RT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EBE079F-696E-A736-DCFB-B06C7D35DBB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Erkan Garan, Justin Treulieb – Bäume zeichnen im Ebenen-Layout</a:t>
            </a:r>
            <a:endParaRPr lang="de-DE" dirty="0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41B3520A-9E48-2624-3B5F-5DFF7AD8E4B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Extreme-Klasse</a:t>
            </a:r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677FD419-1CA4-FBC5-573B-07CFC3C1B81E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Extreme&lt;</a:t>
            </a:r>
            <a:r>
              <a:rPr lang="de-DE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{</a:t>
            </a:r>
          </a:p>
          <a:p>
            <a:pPr marL="0" indent="0">
              <a:buNone/>
            </a:pPr>
            <a:r>
              <a:rPr lang="de-DE" dirty="0">
                <a:latin typeface="Consolas" panose="020B0609020204030204" pitchFamily="49" charset="0"/>
              </a:rPr>
              <a:t>	</a:t>
            </a:r>
            <a:r>
              <a:rPr lang="de-DE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BinaryKnoten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de-DE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knoten;</a:t>
            </a:r>
          </a:p>
          <a:p>
            <a:pPr marL="0" indent="0">
              <a:buNone/>
            </a:pPr>
            <a:r>
              <a:rPr lang="de-DE" dirty="0">
                <a:latin typeface="Consolas" panose="020B0609020204030204" pitchFamily="49" charset="0"/>
              </a:rPr>
              <a:t>	</a:t>
            </a:r>
            <a:r>
              <a:rPr lang="de-DE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offset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de-DE" dirty="0">
                <a:latin typeface="Consolas" panose="020B0609020204030204" pitchFamily="49" charset="0"/>
              </a:rPr>
              <a:t>	</a:t>
            </a:r>
            <a:r>
              <a:rPr lang="de-DE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level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endParaRPr lang="de-DE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dirty="0">
                <a:latin typeface="Consolas" panose="020B0609020204030204" pitchFamily="49" charset="0"/>
              </a:rPr>
              <a:t>	</a:t>
            </a:r>
            <a:r>
              <a:rPr lang="de-DE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BinaryKnoten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de-DE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k, </a:t>
            </a:r>
            <a:r>
              <a:rPr lang="de-DE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offset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de-DE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/* Setze knoten; </a:t>
            </a:r>
            <a:r>
              <a:rPr lang="de-DE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offset</a:t>
            </a:r>
            <a:r>
              <a:rPr lang="de-DE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de-DE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level</a:t>
            </a:r>
            <a:r>
              <a:rPr lang="de-DE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*/</a:t>
            </a:r>
            <a:endParaRPr lang="de-DE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}</a:t>
            </a:r>
          </a:p>
          <a:p>
            <a:pPr marL="0" indent="0">
              <a:buNone/>
            </a:pP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79890936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274F9FE8-8D95-5F35-5D72-88B83E649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Algorithmus von RT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EBE079F-696E-A736-DCFB-B06C7D35DBB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Erkan Garan, Justin Treulieb – Bäume zeichnen im Ebenen-Layout</a:t>
            </a:r>
            <a:endParaRPr lang="de-DE" dirty="0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41B3520A-9E48-2624-3B5F-5DFF7AD8E4B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Initialisierung erste Phase</a:t>
            </a:r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677FD419-1CA4-FBC5-573B-07CFC3C1B81E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final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Extreme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&lt;T&gt;</a:t>
            </a:r>
          </a:p>
          <a:p>
            <a:pPr marL="0" indent="0">
              <a:buNone/>
            </a:pPr>
            <a:r>
              <a:rPr lang="de-DE" dirty="0">
                <a:latin typeface="Consolas" panose="020B0609020204030204" pitchFamily="49" charset="0"/>
              </a:rPr>
              <a:t>	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LL = </a:t>
            </a:r>
            <a:r>
              <a:rPr lang="de-DE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Extreme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de-DE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&gt;(),</a:t>
            </a:r>
          </a:p>
          <a:p>
            <a:pPr marL="0" indent="0">
              <a:buNone/>
            </a:pPr>
            <a:r>
              <a:rPr lang="de-DE" dirty="0">
                <a:latin typeface="Consolas" panose="020B0609020204030204" pitchFamily="49" charset="0"/>
              </a:rPr>
              <a:t>	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LR = </a:t>
            </a:r>
            <a:r>
              <a:rPr lang="de-DE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Extreme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de-DE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&gt;(),</a:t>
            </a:r>
          </a:p>
          <a:p>
            <a:pPr marL="0" indent="0">
              <a:buNone/>
            </a:pPr>
            <a:r>
              <a:rPr lang="de-DE" dirty="0">
                <a:latin typeface="Consolas" panose="020B0609020204030204" pitchFamily="49" charset="0"/>
              </a:rPr>
              <a:t>	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RL = </a:t>
            </a:r>
            <a:r>
              <a:rPr lang="de-DE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Extreme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de-DE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&gt;(),</a:t>
            </a:r>
          </a:p>
          <a:p>
            <a:pPr marL="0" indent="0">
              <a:buNone/>
            </a:pPr>
            <a:r>
              <a:rPr lang="de-DE" dirty="0">
                <a:latin typeface="Consolas" panose="020B0609020204030204" pitchFamily="49" charset="0"/>
              </a:rPr>
              <a:t>	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RR = </a:t>
            </a:r>
            <a:r>
              <a:rPr lang="de-DE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Extreme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de-DE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&gt;();</a:t>
            </a:r>
          </a:p>
          <a:p>
            <a:pPr marL="0" indent="0">
              <a:buNone/>
            </a:pPr>
            <a:endParaRPr lang="de-DE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845863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274F9FE8-8D95-5F35-5D72-88B83E649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Algorithmus von RT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EBE079F-696E-A736-DCFB-B06C7D35DBB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Erkan Garan, Justin Treulieb – Bäume zeichnen im Ebenen-Layout</a:t>
            </a:r>
            <a:endParaRPr lang="de-DE" dirty="0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41B3520A-9E48-2624-3B5F-5DFF7AD8E4B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Erste Phase I</a:t>
            </a:r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677FD419-1CA4-FBC5-573B-07CFC3C1B81E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de-DE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wurzel.traversPostOrder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(k </a:t>
            </a:r>
            <a:r>
              <a:rPr lang="de-DE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de-DE" dirty="0">
                <a:latin typeface="Consolas" panose="020B0609020204030204" pitchFamily="49" charset="0"/>
              </a:rPr>
              <a:t>	</a:t>
            </a:r>
            <a:r>
              <a:rPr lang="de-DE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BinaryKnoten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de-DE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knoten = (</a:t>
            </a:r>
            <a:r>
              <a:rPr lang="de-DE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BinaryKnoten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&lt;T&gt;) k;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de-DE" dirty="0">
                <a:latin typeface="Consolas" panose="020B0609020204030204" pitchFamily="49" charset="0"/>
              </a:rPr>
              <a:t>	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knoten.setY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knoten.getHoehe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*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de-DE" dirty="0">
                <a:latin typeface="Consolas" panose="020B0609020204030204" pitchFamily="49" charset="0"/>
              </a:rPr>
              <a:t>	</a:t>
            </a:r>
            <a:r>
              <a:rPr lang="de-DE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BinaryKnoten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de-DE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	L = </a:t>
            </a:r>
            <a:r>
              <a:rPr lang="de-DE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knoten.getLeft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(), 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			R = </a:t>
            </a:r>
            <a:r>
              <a:rPr lang="de-DE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knoten.getRight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  <a:endParaRPr lang="de-DE" dirty="0">
              <a:latin typeface="Consolas" panose="020B0609020204030204" pitchFamily="49" charset="0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</a:t>
            </a:r>
            <a:r>
              <a:rPr lang="de-DE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Bestimmen der relativen X-Koordinate</a:t>
            </a:r>
            <a:endParaRPr lang="de-DE" dirty="0">
              <a:latin typeface="Consolas" panose="020B0609020204030204" pitchFamily="49" charset="0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</a:t>
            </a:r>
            <a:r>
              <a:rPr lang="de-DE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… Fall-1 / Fall-2</a:t>
            </a:r>
            <a:endParaRPr lang="de-DE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pPr marL="0" indent="0">
              <a:lnSpc>
                <a:spcPct val="110000"/>
              </a:lnSpc>
              <a:buNone/>
            </a:pPr>
            <a:endParaRPr lang="de-DE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141025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274F9FE8-8D95-5F35-5D72-88B83E649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Algorithmus von RT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EBE079F-696E-A736-DCFB-B06C7D35DBB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Erkan Garan, Justin Treulieb – Bäume zeichnen im Ebenen-Layout</a:t>
            </a:r>
            <a:endParaRPr lang="de-DE" dirty="0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41B3520A-9E48-2624-3B5F-5DFF7AD8E4B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Erste Phase II – Fall 1</a:t>
            </a:r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677FD419-1CA4-FBC5-573B-07CFC3C1B81E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(L == </a:t>
            </a:r>
            <a:r>
              <a:rPr lang="de-DE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&amp;&amp; R == </a:t>
            </a:r>
            <a:r>
              <a:rPr lang="de-DE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de-DE" dirty="0">
                <a:latin typeface="Consolas" panose="020B0609020204030204" pitchFamily="49" charset="0"/>
              </a:rPr>
              <a:t>	</a:t>
            </a:r>
            <a:r>
              <a:rPr lang="de-DE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setzen von RMOST / LMOST</a:t>
            </a:r>
            <a:endParaRPr lang="de-DE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</a:t>
            </a:r>
            <a:r>
              <a:rPr lang="de-DE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RMOST.set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(knoten, </a:t>
            </a:r>
            <a:r>
              <a:rPr lang="de-DE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</a:t>
            </a:r>
            <a:r>
              <a:rPr lang="de-DE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LMOST.set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(knoten, </a:t>
            </a:r>
            <a:r>
              <a:rPr lang="de-DE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</a:t>
            </a:r>
            <a:r>
              <a:rPr lang="de-DE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knoten.setModifier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de-DE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de-DE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modifier</a:t>
            </a:r>
            <a:r>
              <a:rPr lang="de-DE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de-DE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offset</a:t>
            </a:r>
            <a:endParaRPr lang="de-DE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de-DE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96000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7F88CD7C-11B5-25F4-5ED6-5310B6C17C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Spezielle Form von Graphen</a:t>
            </a:r>
          </a:p>
          <a:p>
            <a:r>
              <a:rPr lang="de-DE" dirty="0"/>
              <a:t>Endlich, gerichtet, zusammenhängend, azyklisch</a:t>
            </a:r>
          </a:p>
          <a:p>
            <a:r>
              <a:rPr lang="de-DE" dirty="0"/>
              <a:t>Bestehen aus zwei Elementen, Knoten und Kanten</a:t>
            </a:r>
          </a:p>
          <a:p>
            <a:r>
              <a:rPr lang="de-DE" dirty="0"/>
              <a:t>Zwei besondere Knoten:</a:t>
            </a:r>
          </a:p>
          <a:p>
            <a:pPr lvl="1"/>
            <a:r>
              <a:rPr lang="de-DE" dirty="0"/>
              <a:t>Wurzel (Knoten ohne Vorgänger)</a:t>
            </a:r>
          </a:p>
          <a:p>
            <a:pPr lvl="1"/>
            <a:r>
              <a:rPr lang="de-DE" dirty="0"/>
              <a:t>Blatt (Knoten ohne Nachfolger) </a:t>
            </a:r>
          </a:p>
          <a:p>
            <a:r>
              <a:rPr lang="de-DE" dirty="0"/>
              <a:t>Anwendungsgebiete:</a:t>
            </a:r>
          </a:p>
          <a:p>
            <a:pPr lvl="1"/>
            <a:r>
              <a:rPr lang="de-DE" dirty="0"/>
              <a:t>Datenstruktur (z.B. als </a:t>
            </a:r>
            <a:r>
              <a:rPr lang="de-DE" dirty="0" err="1"/>
              <a:t>Treemap</a:t>
            </a:r>
            <a:r>
              <a:rPr lang="de-DE" dirty="0"/>
              <a:t> oder </a:t>
            </a:r>
            <a:r>
              <a:rPr lang="de-DE" dirty="0" err="1"/>
              <a:t>Treeset</a:t>
            </a:r>
            <a:r>
              <a:rPr lang="de-DE" dirty="0"/>
              <a:t> in Java)</a:t>
            </a:r>
          </a:p>
          <a:p>
            <a:pPr lvl="1"/>
            <a:r>
              <a:rPr lang="de-DE" dirty="0"/>
              <a:t>Ausdrucksbäume (für mathematische Ausdrücke)</a:t>
            </a:r>
          </a:p>
          <a:p>
            <a:pPr lvl="1"/>
            <a:endParaRPr lang="de-DE" dirty="0"/>
          </a:p>
          <a:p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41C9EC2-9667-931C-39B6-C79AC958F2A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Erkan Garan, Justin Treulieb – Bäume zeichnen im Ebenen-Layout</a:t>
            </a:r>
            <a:endParaRPr lang="de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50704FCD-1D74-ECDB-CC69-65E13D0AE2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Definition von Bäumen in der Informatik</a:t>
            </a:r>
          </a:p>
        </p:txBody>
      </p:sp>
      <p:sp>
        <p:nvSpPr>
          <p:cNvPr id="5" name="Bildplatzhalter 4">
            <a:extLst>
              <a:ext uri="{FF2B5EF4-FFF2-40B4-BE49-F238E27FC236}">
                <a16:creationId xmlns:a16="http://schemas.microsoft.com/office/drawing/2014/main" id="{98F7F6CE-78F5-E36E-F561-8E16F7E6E4A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</p:spTree>
    <p:extLst>
      <p:ext uri="{BB962C8B-B14F-4D97-AF65-F5344CB8AC3E}">
        <p14:creationId xmlns:p14="http://schemas.microsoft.com/office/powerpoint/2010/main" val="41566882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274F9FE8-8D95-5F35-5D72-88B83E649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Algorithmus von RT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EBE079F-696E-A736-DCFB-B06C7D35DBB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Erkan Garan, Justin Treulieb – Bäume zeichnen im Ebenen-Layout</a:t>
            </a:r>
            <a:endParaRPr lang="de-DE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2D7693E8-9B29-8BB2-B50A-503BA690B7A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Erste Phase II – Fall 2</a:t>
            </a:r>
          </a:p>
          <a:p>
            <a:endParaRPr lang="de-DE" dirty="0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41B3520A-9E48-2624-3B5F-5DFF7AD8E4B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de-DE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Berechnen des Abstandes zwischen linkem und rechtem Kind:</a:t>
            </a:r>
            <a:endParaRPr lang="de-DE" b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de-DE" b="0" dirty="0" err="1">
                <a:effectLst/>
                <a:latin typeface="Consolas" panose="020B0609020204030204" pitchFamily="49" charset="0"/>
              </a:rPr>
              <a:t>kinderAbstand</a:t>
            </a:r>
            <a:r>
              <a:rPr lang="de-DE" b="0" dirty="0">
                <a:effectLst/>
                <a:latin typeface="Consolas" panose="020B0609020204030204" pitchFamily="49" charset="0"/>
              </a:rPr>
              <a:t> := Abstand zwischen den Kindern (</a:t>
            </a:r>
            <a:r>
              <a:rPr lang="de-DE" b="0" dirty="0" err="1">
                <a:effectLst/>
                <a:latin typeface="Consolas" panose="020B0609020204030204" pitchFamily="49" charset="0"/>
              </a:rPr>
              <a:t>default</a:t>
            </a:r>
            <a:r>
              <a:rPr lang="de-DE" b="0" dirty="0">
                <a:effectLst/>
                <a:latin typeface="Consolas" panose="020B0609020204030204" pitchFamily="49" charset="0"/>
              </a:rPr>
              <a:t> = 1)</a:t>
            </a:r>
          </a:p>
          <a:p>
            <a:pPr marL="0" indent="0">
              <a:lnSpc>
                <a:spcPct val="100000"/>
              </a:lnSpc>
              <a:buNone/>
            </a:pPr>
            <a:endParaRPr lang="de-DE" dirty="0"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de-DE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Setzen des Knoten-Offsets: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de-DE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knoten.setModifier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de-DE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kinderAbstand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de-DE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/ </a:t>
            </a:r>
            <a:r>
              <a:rPr lang="de-DE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pic>
        <p:nvPicPr>
          <p:cNvPr id="19" name="Inhaltsplatzhalter 18" descr="Ein Bild, das Schwert enthält.&#10;&#10;Automatisch generierte Beschreibung">
            <a:extLst>
              <a:ext uri="{FF2B5EF4-FFF2-40B4-BE49-F238E27FC236}">
                <a16:creationId xmlns:a16="http://schemas.microsoft.com/office/drawing/2014/main" id="{DD65BCA2-1542-1DEC-7CB1-5CFABCA30449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2"/>
          <a:stretch>
            <a:fillRect/>
          </a:stretch>
        </p:blipFill>
        <p:spPr>
          <a:xfrm>
            <a:off x="453100" y="1316038"/>
            <a:ext cx="3946788" cy="3382962"/>
          </a:xfrm>
        </p:spPr>
      </p:pic>
    </p:spTree>
    <p:extLst>
      <p:ext uri="{BB962C8B-B14F-4D97-AF65-F5344CB8AC3E}">
        <p14:creationId xmlns:p14="http://schemas.microsoft.com/office/powerpoint/2010/main" val="108885844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274F9FE8-8D95-5F35-5D72-88B83E649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Algorithmus von RT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EBE079F-696E-A736-DCFB-B06C7D35DBB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Erkan Garan, Justin Treulieb – Bäume zeichnen im Ebenen-Layout</a:t>
            </a:r>
            <a:endParaRPr lang="de-DE" dirty="0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41B3520A-9E48-2624-3B5F-5DFF7AD8E4B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Erste Phase – Fall 2</a:t>
            </a:r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677FD419-1CA4-FBC5-573B-07CFC3C1B81E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r>
              <a:rPr lang="de-DE" b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Aktualisieren von LL, LR, RL, RR</a:t>
            </a:r>
          </a:p>
        </p:txBody>
      </p:sp>
    </p:spTree>
    <p:extLst>
      <p:ext uri="{BB962C8B-B14F-4D97-AF65-F5344CB8AC3E}">
        <p14:creationId xmlns:p14="http://schemas.microsoft.com/office/powerpoint/2010/main" val="231392776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274F9FE8-8D95-5F35-5D72-88B83E649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Algorithmus von RT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EBE079F-696E-A736-DCFB-B06C7D35DBB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Erkan Garan, Justin Treulieb – Bäume zeichnen im Ebenen-Layout</a:t>
            </a:r>
            <a:endParaRPr lang="de-DE" dirty="0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41B3520A-9E48-2624-3B5F-5DFF7AD8E4B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Zweite Phase – Teil 1</a:t>
            </a:r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677FD419-1CA4-FBC5-573B-07CFC3C1B81E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</a:t>
            </a:r>
            <a:r>
              <a:rPr lang="de-DE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de-DE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petrify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BinaryKnoten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de-DE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knoten, </a:t>
            </a:r>
            <a:r>
              <a:rPr lang="de-DE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xpos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de-DE" dirty="0">
                <a:latin typeface="Consolas" panose="020B0609020204030204" pitchFamily="49" charset="0"/>
              </a:rPr>
              <a:t>	</a:t>
            </a:r>
            <a:r>
              <a:rPr lang="de-DE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(knoten != </a:t>
            </a:r>
            <a:r>
              <a:rPr lang="de-DE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de-DE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knoten.setX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xpos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</a:p>
          <a:p>
            <a:pPr marL="0" indent="0">
              <a:buNone/>
            </a:pPr>
            <a:r>
              <a:rPr lang="de-DE" dirty="0">
                <a:latin typeface="Consolas" panose="020B0609020204030204" pitchFamily="49" charset="0"/>
              </a:rPr>
              <a:t>		</a:t>
            </a:r>
            <a:r>
              <a:rPr lang="de-DE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… Löschen des Verweises</a:t>
            </a:r>
          </a:p>
          <a:p>
            <a:pPr marL="0" indent="0">
              <a:buNone/>
            </a:pPr>
            <a:r>
              <a:rPr lang="de-DE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		// … Rekursiver </a:t>
            </a:r>
            <a:r>
              <a:rPr lang="de-DE" dirty="0">
                <a:solidFill>
                  <a:srgbClr val="008000"/>
                </a:solidFill>
                <a:latin typeface="Consolas" panose="020B0609020204030204" pitchFamily="49" charset="0"/>
              </a:rPr>
              <a:t>Prozedura</a:t>
            </a:r>
            <a:r>
              <a:rPr lang="de-DE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ufruf</a:t>
            </a:r>
          </a:p>
          <a:p>
            <a:pPr marL="0" indent="0">
              <a:buNone/>
            </a:pPr>
            <a:r>
              <a:rPr lang="de-DE" dirty="0">
                <a:latin typeface="Consolas" panose="020B0609020204030204" pitchFamily="49" charset="0"/>
              </a:rPr>
              <a:t>	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de-DE" dirty="0">
                <a:latin typeface="Consolas" panose="020B0609020204030204" pitchFamily="49" charset="0"/>
              </a:rPr>
              <a:t>}</a:t>
            </a:r>
            <a:endParaRPr lang="de-DE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de-DE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673114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274F9FE8-8D95-5F35-5D72-88B83E649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Algorithmus von RT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EBE079F-696E-A736-DCFB-B06C7D35DBB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Erkan Garan, Justin Treulieb – Bäume zeichnen im Ebenen-Layout</a:t>
            </a:r>
            <a:endParaRPr lang="de-DE" dirty="0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41B3520A-9E48-2624-3B5F-5DFF7AD8E4B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Zweite Phase – Teil 2</a:t>
            </a:r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677FD419-1CA4-FBC5-573B-07CFC3C1B81E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knoten.isThread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 {</a:t>
            </a:r>
          </a:p>
          <a:p>
            <a:pPr marL="0" indent="0">
              <a:buNone/>
            </a:pPr>
            <a:r>
              <a:rPr lang="de-DE" dirty="0">
                <a:latin typeface="Consolas" panose="020B0609020204030204" pitchFamily="49" charset="0"/>
              </a:rPr>
              <a:t>	</a:t>
            </a:r>
            <a:r>
              <a:rPr lang="de-DE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knoten.setThread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de-DE" dirty="0">
                <a:latin typeface="Consolas" panose="020B0609020204030204" pitchFamily="49" charset="0"/>
              </a:rPr>
              <a:t>	</a:t>
            </a:r>
            <a:r>
              <a:rPr lang="de-DE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knoten.</a:t>
            </a:r>
            <a:r>
              <a:rPr lang="de-DE" dirty="0" err="1">
                <a:latin typeface="Consolas" panose="020B0609020204030204" pitchFamily="49" charset="0"/>
              </a:rPr>
              <a:t>setRechts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de-DE" dirty="0">
                <a:latin typeface="Consolas" panose="020B0609020204030204" pitchFamily="49" charset="0"/>
              </a:rPr>
              <a:t>	</a:t>
            </a:r>
            <a:r>
              <a:rPr lang="de-DE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knoten.setLinks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de-DE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petrify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knoten.getLinks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(),  </a:t>
            </a:r>
            <a:r>
              <a:rPr lang="de-DE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xpos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de-DE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knoten.getModifier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pPr marL="0" indent="0">
              <a:buNone/>
            </a:pPr>
            <a:r>
              <a:rPr lang="de-DE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petrify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knoten.getRechts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(), </a:t>
            </a:r>
            <a:r>
              <a:rPr lang="de-DE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xpos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de-DE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knoten.getModifier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pPr marL="0" indent="0">
              <a:buNone/>
            </a:pPr>
            <a:endParaRPr lang="de-DE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153351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nhaltsplatzhalter 12">
            <a:extLst>
              <a:ext uri="{FF2B5EF4-FFF2-40B4-BE49-F238E27FC236}">
                <a16:creationId xmlns:a16="http://schemas.microsoft.com/office/drawing/2014/main" id="{A51928D2-1A12-E2D7-3C47-EB15B6CDA65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812132" y="915988"/>
            <a:ext cx="1236662" cy="3709987"/>
          </a:xfrm>
        </p:spPr>
      </p:pic>
      <p:pic>
        <p:nvPicPr>
          <p:cNvPr id="15" name="Inhaltsplatzhalter 14">
            <a:extLst>
              <a:ext uri="{FF2B5EF4-FFF2-40B4-BE49-F238E27FC236}">
                <a16:creationId xmlns:a16="http://schemas.microsoft.com/office/drawing/2014/main" id="{AE28882B-0880-40AE-83B9-B090FBB6505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643438" y="996610"/>
            <a:ext cx="4140200" cy="3548742"/>
          </a:xfrm>
        </p:spPr>
      </p:pic>
      <p:sp>
        <p:nvSpPr>
          <p:cNvPr id="6" name="Titel 5">
            <a:extLst>
              <a:ext uri="{FF2B5EF4-FFF2-40B4-BE49-F238E27FC236}">
                <a16:creationId xmlns:a16="http://schemas.microsoft.com/office/drawing/2014/main" id="{1118FBD3-C5C7-444D-A9DE-333C148D0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Algorithmus von RT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CDEFFD8-AC14-A7DA-D08D-DB18B0367CC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Erkan Garan, Justin Treulieb – Bäume zeichnen im Ebenen-Layout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881048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nhaltsplatzhalter 14">
            <a:extLst>
              <a:ext uri="{FF2B5EF4-FFF2-40B4-BE49-F238E27FC236}">
                <a16:creationId xmlns:a16="http://schemas.microsoft.com/office/drawing/2014/main" id="{AE28882B-0880-40AE-83B9-B090FBB6505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643438" y="996610"/>
            <a:ext cx="4140200" cy="3548742"/>
          </a:xfrm>
        </p:spPr>
      </p:pic>
      <p:sp>
        <p:nvSpPr>
          <p:cNvPr id="6" name="Titel 5">
            <a:extLst>
              <a:ext uri="{FF2B5EF4-FFF2-40B4-BE49-F238E27FC236}">
                <a16:creationId xmlns:a16="http://schemas.microsoft.com/office/drawing/2014/main" id="{1118FBD3-C5C7-444D-A9DE-333C148D0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Algorithmus von RT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CDEFFD8-AC14-A7DA-D08D-DB18B0367CC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Erkan Garan, Justin Treulieb – Bäume zeichnen im Ebenen-Layout</a:t>
            </a:r>
            <a:endParaRPr lang="de-DE" dirty="0"/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0AFC361E-F39D-0AFA-1406-FAF4BF3382B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193801" y="915988"/>
            <a:ext cx="2473324" cy="3709987"/>
          </a:xfrm>
        </p:spPr>
      </p:pic>
    </p:spTree>
    <p:extLst>
      <p:ext uri="{BB962C8B-B14F-4D97-AF65-F5344CB8AC3E}">
        <p14:creationId xmlns:p14="http://schemas.microsoft.com/office/powerpoint/2010/main" val="341416889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nhaltsplatzhalter 14">
            <a:extLst>
              <a:ext uri="{FF2B5EF4-FFF2-40B4-BE49-F238E27FC236}">
                <a16:creationId xmlns:a16="http://schemas.microsoft.com/office/drawing/2014/main" id="{AE28882B-0880-40AE-83B9-B090FBB6505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643438" y="996610"/>
            <a:ext cx="4140200" cy="3548742"/>
          </a:xfrm>
        </p:spPr>
      </p:pic>
      <p:sp>
        <p:nvSpPr>
          <p:cNvPr id="6" name="Titel 5">
            <a:extLst>
              <a:ext uri="{FF2B5EF4-FFF2-40B4-BE49-F238E27FC236}">
                <a16:creationId xmlns:a16="http://schemas.microsoft.com/office/drawing/2014/main" id="{1118FBD3-C5C7-444D-A9DE-333C148D0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Algorithmus von RT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CDEFFD8-AC14-A7DA-D08D-DB18B0367CC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Erkan Garan, Justin Treulieb – Bäume zeichnen im Ebenen-Layout</a:t>
            </a:r>
            <a:endParaRPr lang="de-DE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D8694B2A-EAE2-D1C8-48CC-708E3939B45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884635" y="915988"/>
            <a:ext cx="3091655" cy="3709987"/>
          </a:xfrm>
        </p:spPr>
      </p:pic>
    </p:spTree>
    <p:extLst>
      <p:ext uri="{BB962C8B-B14F-4D97-AF65-F5344CB8AC3E}">
        <p14:creationId xmlns:p14="http://schemas.microsoft.com/office/powerpoint/2010/main" val="179149678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nhaltsplatzhalter 14">
            <a:extLst>
              <a:ext uri="{FF2B5EF4-FFF2-40B4-BE49-F238E27FC236}">
                <a16:creationId xmlns:a16="http://schemas.microsoft.com/office/drawing/2014/main" id="{AE28882B-0880-40AE-83B9-B090FBB6505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643438" y="996610"/>
            <a:ext cx="4140200" cy="3548742"/>
          </a:xfrm>
        </p:spPr>
      </p:pic>
      <p:sp>
        <p:nvSpPr>
          <p:cNvPr id="6" name="Titel 5">
            <a:extLst>
              <a:ext uri="{FF2B5EF4-FFF2-40B4-BE49-F238E27FC236}">
                <a16:creationId xmlns:a16="http://schemas.microsoft.com/office/drawing/2014/main" id="{1118FBD3-C5C7-444D-A9DE-333C148D0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Algorithmus von RT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CDEFFD8-AC14-A7DA-D08D-DB18B0367CC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Erkan Garan, Justin Treulieb – Bäume zeichnen im Ebenen-Layout</a:t>
            </a:r>
            <a:endParaRPr lang="de-DE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E2DAEA03-61E5-4AF6-8255-856B87AEA51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884635" y="915988"/>
            <a:ext cx="3091655" cy="3709987"/>
          </a:xfrm>
        </p:spPr>
      </p:pic>
    </p:spTree>
    <p:extLst>
      <p:ext uri="{BB962C8B-B14F-4D97-AF65-F5344CB8AC3E}">
        <p14:creationId xmlns:p14="http://schemas.microsoft.com/office/powerpoint/2010/main" val="242059424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nhaltsplatzhalter 14">
            <a:extLst>
              <a:ext uri="{FF2B5EF4-FFF2-40B4-BE49-F238E27FC236}">
                <a16:creationId xmlns:a16="http://schemas.microsoft.com/office/drawing/2014/main" id="{AE28882B-0880-40AE-83B9-B090FBB6505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643438" y="996610"/>
            <a:ext cx="4140200" cy="3548742"/>
          </a:xfrm>
        </p:spPr>
      </p:pic>
      <p:sp>
        <p:nvSpPr>
          <p:cNvPr id="6" name="Titel 5">
            <a:extLst>
              <a:ext uri="{FF2B5EF4-FFF2-40B4-BE49-F238E27FC236}">
                <a16:creationId xmlns:a16="http://schemas.microsoft.com/office/drawing/2014/main" id="{1118FBD3-C5C7-444D-A9DE-333C148D0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Algorithmus von RT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CDEFFD8-AC14-A7DA-D08D-DB18B0367CC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Erkan Garan, Justin Treulieb – Bäume zeichnen im Ebenen-Layout</a:t>
            </a:r>
            <a:endParaRPr lang="de-DE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5BF3BEBD-9575-6345-3DA5-7159428E13B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360363" y="996610"/>
            <a:ext cx="4140200" cy="3548742"/>
          </a:xfrm>
        </p:spPr>
      </p:pic>
    </p:spTree>
    <p:extLst>
      <p:ext uri="{BB962C8B-B14F-4D97-AF65-F5344CB8AC3E}">
        <p14:creationId xmlns:p14="http://schemas.microsoft.com/office/powerpoint/2010/main" val="67860326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nhaltsplatzhalter 14">
            <a:extLst>
              <a:ext uri="{FF2B5EF4-FFF2-40B4-BE49-F238E27FC236}">
                <a16:creationId xmlns:a16="http://schemas.microsoft.com/office/drawing/2014/main" id="{AE28882B-0880-40AE-83B9-B090FBB6505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643438" y="996610"/>
            <a:ext cx="4140200" cy="3548742"/>
          </a:xfrm>
        </p:spPr>
      </p:pic>
      <p:sp>
        <p:nvSpPr>
          <p:cNvPr id="6" name="Titel 5">
            <a:extLst>
              <a:ext uri="{FF2B5EF4-FFF2-40B4-BE49-F238E27FC236}">
                <a16:creationId xmlns:a16="http://schemas.microsoft.com/office/drawing/2014/main" id="{1118FBD3-C5C7-444D-A9DE-333C148D0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Algorithmus von RT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CDEFFD8-AC14-A7DA-D08D-DB18B0367CC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Erkan Garan, Justin Treulieb – Bäume zeichnen im Ebenen-Layout</a:t>
            </a:r>
            <a:endParaRPr lang="de-DE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7281FA89-285B-F8B3-5CE5-CE303552C11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360363" y="996610"/>
            <a:ext cx="4140200" cy="3548742"/>
          </a:xfrm>
        </p:spPr>
      </p:pic>
    </p:spTree>
    <p:extLst>
      <p:ext uri="{BB962C8B-B14F-4D97-AF65-F5344CB8AC3E}">
        <p14:creationId xmlns:p14="http://schemas.microsoft.com/office/powerpoint/2010/main" val="4015024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506904EF-A08C-7BD4-E8FB-B9E48CDBAB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Traversierung</a:t>
            </a:r>
          </a:p>
          <a:p>
            <a:pPr lvl="1"/>
            <a:r>
              <a:rPr lang="de-DE" dirty="0"/>
              <a:t>Systematische Ablaufen aller Knoten eines Baumes</a:t>
            </a:r>
          </a:p>
          <a:p>
            <a:r>
              <a:rPr lang="de-DE" dirty="0" err="1"/>
              <a:t>Pre</a:t>
            </a:r>
            <a:r>
              <a:rPr lang="de-DE" dirty="0"/>
              <a:t>-Order-Traversierung</a:t>
            </a:r>
          </a:p>
          <a:p>
            <a:pPr lvl="1"/>
            <a:r>
              <a:rPr lang="de-DE" dirty="0"/>
              <a:t>Knoten, linker Teilbaum, rechter Teilbaum</a:t>
            </a:r>
          </a:p>
          <a:p>
            <a:pPr lvl="1"/>
            <a:r>
              <a:rPr lang="de-DE" dirty="0"/>
              <a:t>Väter vor Kindern</a:t>
            </a:r>
          </a:p>
          <a:p>
            <a:r>
              <a:rPr lang="de-DE" dirty="0"/>
              <a:t>Post-Order-Traversierung</a:t>
            </a:r>
          </a:p>
          <a:p>
            <a:pPr lvl="1"/>
            <a:r>
              <a:rPr lang="de-DE" dirty="0"/>
              <a:t>Linker Teilbaum, rechter Teilbaum, Knoten</a:t>
            </a:r>
          </a:p>
          <a:p>
            <a:pPr lvl="1"/>
            <a:r>
              <a:rPr lang="de-DE" dirty="0"/>
              <a:t>Kinder vor Vätern</a:t>
            </a:r>
          </a:p>
          <a:p>
            <a:r>
              <a:rPr lang="de-DE" dirty="0"/>
              <a:t>In-Order-Traversierung</a:t>
            </a:r>
          </a:p>
          <a:p>
            <a:pPr lvl="1"/>
            <a:r>
              <a:rPr lang="de-DE" dirty="0"/>
              <a:t>Linker Teilbaum, Knoten, rechter Teilbaum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8BEDA438-A933-4885-AF8D-5EA2CA64400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Erkan Garan, Justin Treulieb – Bäume zeichnen im Ebenen-Layout</a:t>
            </a:r>
            <a:endParaRPr lang="de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2872B57C-1A28-5488-4693-02328424F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Definition von Bäumen in der Informatik</a:t>
            </a:r>
          </a:p>
        </p:txBody>
      </p:sp>
      <p:sp>
        <p:nvSpPr>
          <p:cNvPr id="5" name="Bildplatzhalter 4">
            <a:extLst>
              <a:ext uri="{FF2B5EF4-FFF2-40B4-BE49-F238E27FC236}">
                <a16:creationId xmlns:a16="http://schemas.microsoft.com/office/drawing/2014/main" id="{BFEE8402-4DAE-7FBD-D9CC-4B86A5DADAD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</p:spTree>
    <p:extLst>
      <p:ext uri="{BB962C8B-B14F-4D97-AF65-F5344CB8AC3E}">
        <p14:creationId xmlns:p14="http://schemas.microsoft.com/office/powerpoint/2010/main" val="383606442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nhaltsplatzhalter 14">
            <a:extLst>
              <a:ext uri="{FF2B5EF4-FFF2-40B4-BE49-F238E27FC236}">
                <a16:creationId xmlns:a16="http://schemas.microsoft.com/office/drawing/2014/main" id="{AE28882B-0880-40AE-83B9-B090FBB6505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643438" y="996610"/>
            <a:ext cx="4140200" cy="3548742"/>
          </a:xfrm>
        </p:spPr>
      </p:pic>
      <p:sp>
        <p:nvSpPr>
          <p:cNvPr id="6" name="Titel 5">
            <a:extLst>
              <a:ext uri="{FF2B5EF4-FFF2-40B4-BE49-F238E27FC236}">
                <a16:creationId xmlns:a16="http://schemas.microsoft.com/office/drawing/2014/main" id="{1118FBD3-C5C7-444D-A9DE-333C148D0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Algorithmus von RT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CDEFFD8-AC14-A7DA-D08D-DB18B0367CC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Erkan Garan, Justin Treulieb – Bäume zeichnen im Ebenen-Layout</a:t>
            </a:r>
            <a:endParaRPr lang="de-DE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34A86BD6-C633-5E2C-1633-E404AA1B2AB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360363" y="996610"/>
            <a:ext cx="4140200" cy="3548742"/>
          </a:xfrm>
        </p:spPr>
      </p:pic>
    </p:spTree>
    <p:extLst>
      <p:ext uri="{BB962C8B-B14F-4D97-AF65-F5344CB8AC3E}">
        <p14:creationId xmlns:p14="http://schemas.microsoft.com/office/powerpoint/2010/main" val="41939527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nhaltsplatzhalter 14">
            <a:extLst>
              <a:ext uri="{FF2B5EF4-FFF2-40B4-BE49-F238E27FC236}">
                <a16:creationId xmlns:a16="http://schemas.microsoft.com/office/drawing/2014/main" id="{AE28882B-0880-40AE-83B9-B090FBB6505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643438" y="996610"/>
            <a:ext cx="4140200" cy="3548742"/>
          </a:xfrm>
        </p:spPr>
      </p:pic>
      <p:sp>
        <p:nvSpPr>
          <p:cNvPr id="6" name="Titel 5">
            <a:extLst>
              <a:ext uri="{FF2B5EF4-FFF2-40B4-BE49-F238E27FC236}">
                <a16:creationId xmlns:a16="http://schemas.microsoft.com/office/drawing/2014/main" id="{1118FBD3-C5C7-444D-A9DE-333C148D0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Algorithmus von RT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CDEFFD8-AC14-A7DA-D08D-DB18B0367CC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Erkan Garan, Justin Treulieb – Bäume zeichnen im Ebenen-Layout</a:t>
            </a:r>
            <a:endParaRPr lang="de-DE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45B29699-4007-DCCD-A8E1-47CD8F924C2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360363" y="996610"/>
            <a:ext cx="4140200" cy="3548742"/>
          </a:xfrm>
        </p:spPr>
      </p:pic>
    </p:spTree>
    <p:extLst>
      <p:ext uri="{BB962C8B-B14F-4D97-AF65-F5344CB8AC3E}">
        <p14:creationId xmlns:p14="http://schemas.microsoft.com/office/powerpoint/2010/main" val="161144055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nhaltsplatzhalter 14">
            <a:extLst>
              <a:ext uri="{FF2B5EF4-FFF2-40B4-BE49-F238E27FC236}">
                <a16:creationId xmlns:a16="http://schemas.microsoft.com/office/drawing/2014/main" id="{AE28882B-0880-40AE-83B9-B090FBB6505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643438" y="996610"/>
            <a:ext cx="4140200" cy="3548742"/>
          </a:xfrm>
        </p:spPr>
      </p:pic>
      <p:sp>
        <p:nvSpPr>
          <p:cNvPr id="6" name="Titel 5">
            <a:extLst>
              <a:ext uri="{FF2B5EF4-FFF2-40B4-BE49-F238E27FC236}">
                <a16:creationId xmlns:a16="http://schemas.microsoft.com/office/drawing/2014/main" id="{1118FBD3-C5C7-444D-A9DE-333C148D0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Algorithmus von RT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CDEFFD8-AC14-A7DA-D08D-DB18B0367CC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Erkan Garan, Justin Treulieb – Bäume zeichnen im Ebenen-Layout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DF4BD905-92DA-D87F-FB62-2E552B93EC5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dirty="0"/>
              <a:t>Vorteile</a:t>
            </a:r>
          </a:p>
          <a:p>
            <a:r>
              <a:rPr lang="de-DE" dirty="0"/>
              <a:t>Produziert ästhetisch ansprechende Bäume</a:t>
            </a:r>
          </a:p>
          <a:p>
            <a:r>
              <a:rPr lang="de-DE" dirty="0"/>
              <a:t>Intuitiv</a:t>
            </a:r>
          </a:p>
          <a:p>
            <a:endParaRPr lang="de-DE" dirty="0"/>
          </a:p>
          <a:p>
            <a:pPr marL="0" indent="0">
              <a:buNone/>
            </a:pPr>
            <a:r>
              <a:rPr lang="de-DE" b="1" dirty="0"/>
              <a:t>Nachteile</a:t>
            </a:r>
          </a:p>
          <a:p>
            <a:r>
              <a:rPr lang="de-DE" dirty="0"/>
              <a:t>Nichterfüllen des physikalischen Limits</a:t>
            </a:r>
          </a:p>
          <a:p>
            <a:r>
              <a:rPr lang="de-DE" dirty="0"/>
              <a:t>Komplex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5255745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41A0F4DA-6529-4F4D-B8A5-D065BC0C6AE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-61785" y="951261"/>
            <a:ext cx="2200209" cy="3300314"/>
          </a:xfrm>
        </p:spPr>
      </p:pic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9B927FB9-CEC3-F9F8-68BC-CD20BBA131C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945264" y="951261"/>
            <a:ext cx="3850365" cy="3300312"/>
          </a:xfrm>
        </p:spPr>
      </p:pic>
      <p:sp>
        <p:nvSpPr>
          <p:cNvPr id="4" name="Titel 3">
            <a:extLst>
              <a:ext uri="{FF2B5EF4-FFF2-40B4-BE49-F238E27FC236}">
                <a16:creationId xmlns:a16="http://schemas.microsoft.com/office/drawing/2014/main" id="{DDA3CAA1-C16B-6990-7D01-DFFB257882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Vergleich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D3324E7-A872-AD70-D2FD-0237C70148B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Erkan Garan, Justin Treulieb – Bäume zeichnen im Ebenen-Layout</a:t>
            </a:r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91B46403-0928-5109-9D27-5D6357BE5F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2408" y="951261"/>
            <a:ext cx="3850366" cy="3300314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B7A58952-A830-4B2F-F30E-44B36C009D9F}"/>
              </a:ext>
            </a:extLst>
          </p:cNvPr>
          <p:cNvSpPr txBox="1"/>
          <p:nvPr/>
        </p:nvSpPr>
        <p:spPr>
          <a:xfrm>
            <a:off x="-61785" y="4270507"/>
            <a:ext cx="220020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Naiver WS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216621CA-6D5A-25D6-64FD-C847FD457A84}"/>
              </a:ext>
            </a:extLst>
          </p:cNvPr>
          <p:cNvSpPr txBox="1"/>
          <p:nvPr/>
        </p:nvSpPr>
        <p:spPr>
          <a:xfrm>
            <a:off x="1945264" y="4271814"/>
            <a:ext cx="385036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Verbesserter  WS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F9697383-46AB-3382-0F95-A5C21DF75E41}"/>
              </a:ext>
            </a:extLst>
          </p:cNvPr>
          <p:cNvSpPr txBox="1"/>
          <p:nvPr/>
        </p:nvSpPr>
        <p:spPr>
          <a:xfrm>
            <a:off x="5212408" y="4224681"/>
            <a:ext cx="385036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RT</a:t>
            </a:r>
          </a:p>
        </p:txBody>
      </p:sp>
    </p:spTree>
    <p:extLst>
      <p:ext uri="{BB962C8B-B14F-4D97-AF65-F5344CB8AC3E}">
        <p14:creationId xmlns:p14="http://schemas.microsoft.com/office/powerpoint/2010/main" val="281352522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E66A9370-D15A-9B46-D476-75AD009E9F0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117E116-76BA-8365-0292-1FD4BDB35AB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1C3165A6-F9C8-7BFB-D658-01CA47C7B0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Konklusion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D68540E-4D53-7935-2256-9EE68BDCED2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Erkan Garan, Justin Treulieb – Bäume zeichnen im Ebenen-Layout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1098107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FF542FF3-94A1-DD5B-58F5-4DBC6B48BF3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Vielen Dank für Ihre Aufmerksamkeit</a:t>
            </a:r>
          </a:p>
        </p:txBody>
      </p:sp>
      <p:sp>
        <p:nvSpPr>
          <p:cNvPr id="7" name="Untertitel 6">
            <a:extLst>
              <a:ext uri="{FF2B5EF4-FFF2-40B4-BE49-F238E27FC236}">
                <a16:creationId xmlns:a16="http://schemas.microsoft.com/office/drawing/2014/main" id="{71BEE6A0-C977-1FA1-C10F-E041F141E75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Bäume zeichnen im Ebenen-Layout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D99D417B-2565-E404-5EF6-3832BB62E9E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EB50B1E-CE4D-DA50-88B4-B1DFECB8BDB4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58985" y="4787900"/>
            <a:ext cx="7920038" cy="71438"/>
          </a:xfrm>
        </p:spPr>
        <p:txBody>
          <a:bodyPr/>
          <a:lstStyle/>
          <a:p>
            <a:r>
              <a:rPr lang="de-DE" dirty="0"/>
              <a:t>Erkan </a:t>
            </a:r>
            <a:r>
              <a:rPr lang="de-DE" dirty="0" err="1"/>
              <a:t>Garan</a:t>
            </a:r>
            <a:r>
              <a:rPr lang="de-DE" dirty="0"/>
              <a:t>, Justin Treulieb – Bäume zeichnen im Ebenen-Layout</a:t>
            </a:r>
          </a:p>
        </p:txBody>
      </p:sp>
    </p:spTree>
    <p:extLst>
      <p:ext uri="{BB962C8B-B14F-4D97-AF65-F5344CB8AC3E}">
        <p14:creationId xmlns:p14="http://schemas.microsoft.com/office/powerpoint/2010/main" val="19802231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BAD008CD-3E38-4873-2237-225ACE4C6F8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Naivität liegt in seiner Simplizität</a:t>
            </a:r>
          </a:p>
          <a:p>
            <a:r>
              <a:rPr lang="de-DE" dirty="0"/>
              <a:t>Erfüllt zwei Anforderungen</a:t>
            </a:r>
          </a:p>
          <a:p>
            <a:pPr lvl="1"/>
            <a:r>
              <a:rPr lang="de-DE" dirty="0"/>
              <a:t>Physikalisches Limit</a:t>
            </a:r>
          </a:p>
          <a:p>
            <a:pPr lvl="1"/>
            <a:r>
              <a:rPr lang="de-DE" dirty="0"/>
              <a:t>Ästhetische-Anforderung 1</a:t>
            </a:r>
          </a:p>
          <a:p>
            <a:endParaRPr lang="de-DE" dirty="0"/>
          </a:p>
          <a:p>
            <a:pPr lvl="1"/>
            <a:endParaRPr lang="de-DE" dirty="0"/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FDA43A6A-FB91-7C3F-057B-40250FF7612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653542" y="915988"/>
            <a:ext cx="2119992" cy="3709987"/>
          </a:xfrm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DA7FBB13-BC24-E865-E65F-8F264670C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Naiver Algorithmus von WS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3ED9663-9E18-18A0-AEC8-48726ACF4C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Erkan Garan, Justin Treulieb – Bäume zeichnen im Ebenen-Layout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268694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274F9FE8-8D95-5F35-5D72-88B83E649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Naiver Algorithmus von WS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EBE079F-696E-A736-DCFB-B06C7D35DBB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Erkan Garan, Justin Treulieb – Bäume zeichnen im Ebenen-Layout</a:t>
            </a:r>
            <a:endParaRPr lang="de-DE" dirty="0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41B3520A-9E48-2624-3B5F-5DFF7AD8E4B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Knoten-Klasse</a:t>
            </a:r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677FD419-1CA4-FBC5-573B-07CFC3C1B81E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Knoten&lt;</a:t>
            </a:r>
            <a:r>
              <a:rPr lang="de-DE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{</a:t>
            </a:r>
          </a:p>
          <a:p>
            <a:pPr marL="0" indent="0">
              <a:buNone/>
            </a:pP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de-DE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x, y;</a:t>
            </a:r>
          </a:p>
          <a:p>
            <a:pPr marL="0" indent="0">
              <a:buNone/>
            </a:pP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de-DE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daten;</a:t>
            </a:r>
          </a:p>
          <a:p>
            <a:pPr marL="0" indent="0">
              <a:buNone/>
            </a:pP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de-DE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hoehe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pPr marL="0" indent="0">
              <a:buNone/>
            </a:pP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de-DE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Knoten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de-DE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de-DE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vater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de-DE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protected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de-DE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Knoten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de-DE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&gt;&gt; </a:t>
            </a:r>
            <a:r>
              <a:rPr lang="de-DE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kinder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425095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BAD008CD-3E38-4873-2237-225ACE4C6F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de-DE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nextX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de-DE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de-DE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maximaleHoehe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pPr marL="0" indent="0">
              <a:buNone/>
            </a:pPr>
            <a:r>
              <a:rPr lang="de-DE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Arrays.fill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nextX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e-DE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pPr marL="0" indent="0">
              <a:buNone/>
            </a:pPr>
            <a:r>
              <a:rPr lang="de-DE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wurzel.traversPreOrder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(knoten </a:t>
            </a:r>
            <a:r>
              <a:rPr lang="de-DE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</a:t>
            </a:r>
            <a:r>
              <a:rPr lang="de-DE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knoten.setX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nextX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de-DE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knoten.getHoehe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()]);</a:t>
            </a:r>
          </a:p>
          <a:p>
            <a:pPr marL="0" indent="0">
              <a:buNone/>
            </a:pP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</a:t>
            </a:r>
            <a:r>
              <a:rPr lang="de-DE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knoten.setY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de-DE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knoten.getHoehe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+ </a:t>
            </a:r>
            <a:r>
              <a:rPr lang="de-DE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</a:p>
          <a:p>
            <a:pPr marL="0" indent="0">
              <a:buNone/>
            </a:pPr>
            <a:r>
              <a:rPr lang="de-DE" dirty="0">
                <a:latin typeface="Consolas" panose="020B0609020204030204" pitchFamily="49" charset="0"/>
              </a:rPr>
              <a:t>	</a:t>
            </a:r>
            <a:r>
              <a:rPr lang="de-DE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nextX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de-DE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knoten.getHoehe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()] += </a:t>
            </a:r>
            <a:r>
              <a:rPr lang="de-DE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DA7FBB13-BC24-E865-E65F-8F264670C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Naiver Algorithmus von WS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3ED9663-9E18-18A0-AEC8-48726ACF4C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Erkan Garan, Justin Treulieb – Bäume zeichnen im Ebenen-Layout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351951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Ostfalia">
      <a:dk1>
        <a:srgbClr val="003A79"/>
      </a:dk1>
      <a:lt1>
        <a:sysClr val="window" lastClr="FFFFFF"/>
      </a:lt1>
      <a:dk2>
        <a:srgbClr val="33538D"/>
      </a:dk2>
      <a:lt2>
        <a:srgbClr val="FFFFFF"/>
      </a:lt2>
      <a:accent1>
        <a:srgbClr val="003A79"/>
      </a:accent1>
      <a:accent2>
        <a:srgbClr val="7AB51D"/>
      </a:accent2>
      <a:accent3>
        <a:srgbClr val="E2001A"/>
      </a:accent3>
      <a:accent4>
        <a:srgbClr val="009EE0"/>
      </a:accent4>
      <a:accent5>
        <a:srgbClr val="EE7F00"/>
      </a:accent5>
      <a:accent6>
        <a:srgbClr val="6576A6"/>
      </a:accent6>
      <a:hlink>
        <a:srgbClr val="3333CC"/>
      </a:hlink>
      <a:folHlink>
        <a:srgbClr val="990099"/>
      </a:folHlink>
    </a:clrScheme>
    <a:fontScheme name="Office-Design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Design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_Praesentation_Abschlussarbeit_Studies_WF.potx" id="{5411414F-0365-42D9-B38A-D945F10BB043}" vid="{E900471D-684A-49C5-800A-2FCE040F8852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OF_Praesentation_Abschlussarbeit_Studies_WF</Template>
  <TotalTime>0</TotalTime>
  <Words>2208</Words>
  <Application>Microsoft Office PowerPoint</Application>
  <PresentationFormat>Bildschirmpräsentation (16:9)</PresentationFormat>
  <Paragraphs>345</Paragraphs>
  <Slides>65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65</vt:i4>
      </vt:variant>
    </vt:vector>
  </HeadingPairs>
  <TitlesOfParts>
    <vt:vector size="69" baseType="lpstr">
      <vt:lpstr>Arial</vt:lpstr>
      <vt:lpstr>Calibri</vt:lpstr>
      <vt:lpstr>Consolas</vt:lpstr>
      <vt:lpstr>Office-Design</vt:lpstr>
      <vt:lpstr>Bäume zeichnen im Ebenen-Layout</vt:lpstr>
      <vt:lpstr>Inhaltsverzeichnis</vt:lpstr>
      <vt:lpstr>Inhaltsverzeichnis</vt:lpstr>
      <vt:lpstr>Einleitung</vt:lpstr>
      <vt:lpstr>Definition von Bäumen in der Informatik</vt:lpstr>
      <vt:lpstr>Definition von Bäumen in der Informatik</vt:lpstr>
      <vt:lpstr>Naiver Algorithmus von WS</vt:lpstr>
      <vt:lpstr>Naiver Algorithmus von WS</vt:lpstr>
      <vt:lpstr>Naiver Algorithmus von WS</vt:lpstr>
      <vt:lpstr>Beispiel für Algorithmus von naiven WS</vt:lpstr>
      <vt:lpstr>Beispiel für Algorithmus von naiven WS</vt:lpstr>
      <vt:lpstr>Beispiel für Algorithmus von naiven WS</vt:lpstr>
      <vt:lpstr>Beispiel für Algorithmus von naiven WS</vt:lpstr>
      <vt:lpstr>Beispiel für Algorithmus von naiven WS</vt:lpstr>
      <vt:lpstr>Beispiel für Algorithmus von naiven WS</vt:lpstr>
      <vt:lpstr>Beispiel für Algorithmus von naiven WS</vt:lpstr>
      <vt:lpstr>Beispiel für Algorithmus von naiven WS</vt:lpstr>
      <vt:lpstr>Naiver Algorithmus von WS</vt:lpstr>
      <vt:lpstr>Verbesserter Algorithmus von WS</vt:lpstr>
      <vt:lpstr>Verbesserter Algorithmus von WS</vt:lpstr>
      <vt:lpstr>Verbesserter Algorithmus von WS</vt:lpstr>
      <vt:lpstr>Verbesserter Algorithmus von WS</vt:lpstr>
      <vt:lpstr>Verbesserter Algorithmus von WS</vt:lpstr>
      <vt:lpstr>Beispiel für Algorithmus von WS</vt:lpstr>
      <vt:lpstr>Beispiel für Algorithmus von WS</vt:lpstr>
      <vt:lpstr>Beispiel für Algorithmus von WS</vt:lpstr>
      <vt:lpstr>Beispiel für Algorithmus von WS</vt:lpstr>
      <vt:lpstr>Beispiel für Algorithmus von WS</vt:lpstr>
      <vt:lpstr>Beispiel für Algorithmus von WS</vt:lpstr>
      <vt:lpstr>Beispiel für Algorithmus von WS</vt:lpstr>
      <vt:lpstr>Beispiel für Algorithmus von WS</vt:lpstr>
      <vt:lpstr>Verbesserter Algorithmus von Wetherell und Shannon</vt:lpstr>
      <vt:lpstr>Verbesserter Algorithmus von Wetherell und Shannon</vt:lpstr>
      <vt:lpstr>Beispiel für Algorithmus von WS</vt:lpstr>
      <vt:lpstr>Beispiel für Algorithmus von WS</vt:lpstr>
      <vt:lpstr>Beispiel für Algorithmus von WS</vt:lpstr>
      <vt:lpstr>Beispiel für Algorithmus von WS</vt:lpstr>
      <vt:lpstr>Beispiel für Algorithmus von WS</vt:lpstr>
      <vt:lpstr>Beispiel für Algorithmus von WS</vt:lpstr>
      <vt:lpstr>Beispiel für Algorithmus von WS</vt:lpstr>
      <vt:lpstr>Beispiel für Algorithmus von WS</vt:lpstr>
      <vt:lpstr>Vorteile des verbesserten Algorithmus von WS</vt:lpstr>
      <vt:lpstr>Nachteile des verbesserten Algorithmus von WS</vt:lpstr>
      <vt:lpstr>Theorem (Uglification)</vt:lpstr>
      <vt:lpstr>Algorithmus von RT</vt:lpstr>
      <vt:lpstr>Algorithmus von RT</vt:lpstr>
      <vt:lpstr>Algorithmus von RT</vt:lpstr>
      <vt:lpstr>Algorithmus von RT</vt:lpstr>
      <vt:lpstr>Algorithmus von RT</vt:lpstr>
      <vt:lpstr>Algorithmus von RT</vt:lpstr>
      <vt:lpstr>Algorithmus von RT</vt:lpstr>
      <vt:lpstr>Algorithmus von RT</vt:lpstr>
      <vt:lpstr>Algorithmus von RT</vt:lpstr>
      <vt:lpstr>Algorithmus von RT</vt:lpstr>
      <vt:lpstr>Algorithmus von RT</vt:lpstr>
      <vt:lpstr>Algorithmus von RT</vt:lpstr>
      <vt:lpstr>Algorithmus von RT</vt:lpstr>
      <vt:lpstr>Algorithmus von RT</vt:lpstr>
      <vt:lpstr>Algorithmus von RT</vt:lpstr>
      <vt:lpstr>Algorithmus von RT</vt:lpstr>
      <vt:lpstr>Algorithmus von RT</vt:lpstr>
      <vt:lpstr>Algorithmus von RT</vt:lpstr>
      <vt:lpstr>Vergleich</vt:lpstr>
      <vt:lpstr>Konklusion</vt:lpstr>
      <vt:lpstr>Vielen Dank für Ihre Aufmerksamkeit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Bäume zeichnen im Ebenen-Layout</dc:title>
  <dc:creator>Erkan Garan</dc:creator>
  <cp:lastModifiedBy>Justin Treulieb</cp:lastModifiedBy>
  <cp:revision>132</cp:revision>
  <dcterms:created xsi:type="dcterms:W3CDTF">2022-05-16T11:49:56Z</dcterms:created>
  <dcterms:modified xsi:type="dcterms:W3CDTF">2022-05-18T17:55:48Z</dcterms:modified>
</cp:coreProperties>
</file>